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3"/>
  </p:notesMasterIdLst>
  <p:sldIdLst>
    <p:sldId id="257" r:id="rId2"/>
    <p:sldId id="258" r:id="rId3"/>
    <p:sldId id="295" r:id="rId4"/>
    <p:sldId id="296" r:id="rId5"/>
    <p:sldId id="305" r:id="rId6"/>
    <p:sldId id="300" r:id="rId7"/>
    <p:sldId id="301" r:id="rId8"/>
    <p:sldId id="302" r:id="rId9"/>
    <p:sldId id="303" r:id="rId10"/>
    <p:sldId id="304" r:id="rId11"/>
    <p:sldId id="297" r:id="rId12"/>
    <p:sldId id="298" r:id="rId13"/>
    <p:sldId id="299" r:id="rId14"/>
    <p:sldId id="262" r:id="rId15"/>
    <p:sldId id="264" r:id="rId16"/>
    <p:sldId id="266" r:id="rId17"/>
    <p:sldId id="268" r:id="rId18"/>
    <p:sldId id="306" r:id="rId19"/>
    <p:sldId id="270" r:id="rId20"/>
    <p:sldId id="274" r:id="rId21"/>
    <p:sldId id="276" r:id="rId22"/>
    <p:sldId id="280" r:id="rId23"/>
    <p:sldId id="281" r:id="rId24"/>
    <p:sldId id="282" r:id="rId25"/>
    <p:sldId id="283" r:id="rId26"/>
    <p:sldId id="290" r:id="rId27"/>
    <p:sldId id="291" r:id="rId28"/>
    <p:sldId id="292" r:id="rId29"/>
    <p:sldId id="293" r:id="rId30"/>
    <p:sldId id="294" r:id="rId31"/>
    <p:sldId id="3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9A16C-A8BA-4E67-8D92-9722DEF6C140}" type="datetimeFigureOut">
              <a:rPr lang="en-US" smtClean="0"/>
              <a:t>2011-12-26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D8D0E-DAD8-4A5C-85A1-DF9DF5BF641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1D8D0E-DAD8-4A5C-85A1-DF9DF5BF6411}"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41ABA4E-CD72-497B-97AA-7213B3980F60}" type="datetimeFigureOut">
              <a:rPr lang="en-US" smtClean="0"/>
              <a:pPr/>
              <a:t>2011-12-26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41ABA4E-CD72-497B-97AA-7213B3980F60}" type="datetimeFigureOut">
              <a:rPr lang="en-US" smtClean="0"/>
              <a:pPr/>
              <a:t>2011-12-26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41ABA4E-CD72-497B-97AA-7213B3980F60}" type="datetimeFigureOut">
              <a:rPr lang="en-US" smtClean="0"/>
              <a:pPr/>
              <a:t>2011-12-26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2011-12-26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newsfla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44b5w4"/>
          <p:cNvPicPr>
            <a:picLocks noChangeAspect="1" noChangeArrowheads="1"/>
          </p:cNvPicPr>
          <p:nvPr>
            <p:ph type="body" idx="1"/>
          </p:nvPr>
        </p:nvPicPr>
        <p:blipFill>
          <a:blip r:embed="rId2" cstate="print"/>
          <a:srcRect/>
          <a:stretch>
            <a:fillRect/>
          </a:stretch>
        </p:blipFill>
        <p:spPr>
          <a:xfrm>
            <a:off x="0" y="0"/>
            <a:ext cx="9143999" cy="6858000"/>
          </a:xfrm>
          <a:noFill/>
        </p:spPr>
      </p:pic>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q"/>
            </a:pPr>
            <a:r>
              <a:rPr lang="fa-IR" b="1" dirty="0" smtClean="0">
                <a:solidFill>
                  <a:schemeClr val="bg1"/>
                </a:solidFill>
              </a:rPr>
              <a:t>دفیبریلاسیون ، کلیه سلول های میوکارد را کاملا" بطور همزمان دپلاریزه نموده و گره سینوسی را قادر میسازد که مجدّداً نقش خود را به عنوان پیس میکر قلب ایفا نماید .</a:t>
            </a:r>
            <a:endParaRPr lang="en-US" dirty="0">
              <a:solidFill>
                <a:schemeClr val="bg1"/>
              </a:solidFill>
            </a:endParaRPr>
          </a:p>
        </p:txBody>
      </p:sp>
      <p:sp>
        <p:nvSpPr>
          <p:cNvPr id="3" name="Title 2"/>
          <p:cNvSpPr>
            <a:spLocks noGrp="1"/>
          </p:cNvSpPr>
          <p:nvPr>
            <p:ph type="title"/>
          </p:nvPr>
        </p:nvSpPr>
        <p:spPr/>
        <p:txBody>
          <a:bodyPr/>
          <a:lstStyle/>
          <a:p>
            <a:endParaRPr lang="en-US" dirty="0"/>
          </a:p>
        </p:txBody>
      </p:sp>
    </p:spTree>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دفیبریلاتورهای بای فازیک</a:t>
            </a:r>
            <a:endParaRPr lang="en-US" dirty="0"/>
          </a:p>
        </p:txBody>
      </p:sp>
      <p:sp>
        <p:nvSpPr>
          <p:cNvPr id="3" name="Content Placeholder 2"/>
          <p:cNvSpPr>
            <a:spLocks noGrp="1"/>
          </p:cNvSpPr>
          <p:nvPr>
            <p:ph idx="1"/>
          </p:nvPr>
        </p:nvSpPr>
        <p:spPr/>
        <p:txBody>
          <a:bodyPr>
            <a:normAutofit fontScale="92500"/>
          </a:bodyPr>
          <a:lstStyle/>
          <a:p>
            <a:pPr algn="r" rtl="1"/>
            <a:r>
              <a:rPr lang="fa-IR" b="1" dirty="0" smtClean="0">
                <a:solidFill>
                  <a:schemeClr val="bg1"/>
                </a:solidFill>
              </a:rPr>
              <a:t>از سال 2000 میلادی به بعد استفاده از دفیبریلاتور‌های بای‌فازیک رواج پیدا کرده است. دستگاه‌های الکتروشوک، انرژی الکتریکی با ولتاژ بالا را در مدت چند هزارم ثانیه تخلیه نموده و باعث دپولاریزاسیون و رپولاریزاسیون تمامی سلولهای قلبی بطور همزمان می گردند، بدین وسیله گره سینوسی _ دهلیزی فرصت می یابد که مجدداً رهبری را ( در خلال رپولاریزاسیون) بدست بگیرد. برای اینکه دفیبریلاتور موفقیت‌آمیز باشد باید جریان الکتریسته به مقدار کافی تمام عضله قلب را تحریک نماید. در هنگام شوک دادن جریان الکتریکی از طریق پدال ها وارد قلب شده و از میان آن عبور می‌کند. در دستگاه ‌های منوفازیک جریان الکتریسته بین الکترودها فقط در یک مسیر جریان می‌یابد، در حالی که در دستگاه های بای‌فازیک جریان الکتریکی ابتدا در یک مسیر جریان می‌یابد سپس به سمت دیگر برمی‌گردد و در حقیقت جریان الکتریسته به صورت دو طرفه در طی دو فاز بین پدال ها به جریان در می‌آید. </a:t>
            </a:r>
            <a:endParaRPr lang="en-US" dirty="0">
              <a:solidFill>
                <a:schemeClr val="bg1"/>
              </a:solidFill>
            </a:endParaRPr>
          </a:p>
        </p:txBody>
      </p:sp>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None/>
            </a:pPr>
            <a:r>
              <a:rPr lang="fa-IR" b="1" dirty="0" smtClean="0">
                <a:solidFill>
                  <a:schemeClr val="bg1"/>
                </a:solidFill>
              </a:rPr>
              <a:t>میزان اثر بخشی دستگاه ‌های منوفازیک به مقدار انرژی آن بستگی دارد. دستگاه های بای‌فازیک با مقدار انرژی کمتر ( نسبت به منوفازیک ) دارای اثر بخشی بیشتر می‌باشند. در مقایسه با الکتروشوک های منوفازیک، در این دستگاه ‌ها با کاهش انرژی تا حد 50 % ، همان اثرات درمانی یا بیشتر از آن نیز کسب می‌شود. نتایج تحقیقات نشان داد‌ه‌اند که میزان انرژی بالا در حین شوک دادن، ممکن است باعث آسیب سلولهای قلب شود. با توجه به اینکه میزان انرژی مورد نیاز در دفیبریلاتور‌های بای‌فازیک کمتر از منوفازیک می‌باشد، بنابراین خطر صدمه به سلولهای قلبی و اختلال عملکرد قلبی بعد از احیاء کاهش می یابد و در نتیجه باعث افزایش امید به زندگی بیماران می شود .</a:t>
            </a:r>
            <a:endParaRPr lang="fa-IR" dirty="0" smtClean="0">
              <a:solidFill>
                <a:schemeClr val="bg1"/>
              </a:solidFill>
            </a:endParaRPr>
          </a:p>
          <a:p>
            <a:pPr rtl="1"/>
            <a:r>
              <a:rPr lang="fa-IR" dirty="0" smtClean="0"/>
              <a:t> </a:t>
            </a:r>
          </a:p>
          <a:p>
            <a:pPr algn="r" rtl="1">
              <a:buNone/>
            </a:pPr>
            <a:endParaRPr lang="en-US" dirty="0"/>
          </a:p>
        </p:txBody>
      </p:sp>
      <p:sp>
        <p:nvSpPr>
          <p:cNvPr id="3" name="Title 2"/>
          <p:cNvSpPr>
            <a:spLocks noGrp="1"/>
          </p:cNvSpPr>
          <p:nvPr>
            <p:ph type="title"/>
          </p:nvPr>
        </p:nvSpPr>
        <p:spPr/>
        <p:txBody>
          <a:bodyPr/>
          <a:lstStyle/>
          <a:p>
            <a:pPr algn="ctr"/>
            <a:r>
              <a:rPr lang="fa-IR" dirty="0" smtClean="0"/>
              <a:t>مقایسه دفیبریلاتورهای مونو فازیک و بای فازیک</a:t>
            </a:r>
            <a:endParaRPr lang="en-US" dirty="0"/>
          </a:p>
        </p:txBody>
      </p:sp>
    </p:spTree>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fa-IR" b="1" dirty="0" smtClean="0">
                <a:solidFill>
                  <a:schemeClr val="bg1"/>
                </a:solidFill>
              </a:rPr>
              <a:t> همچنین تحقیقات نشان داده اند که، دفبیریلاتورهای منوفازیک در افرادی که دارای مقاومت بالا در عرض قفسه سینه ( بعلت  مواردی مانند وجود مو در قفسه سینه ، بزرگ بودن قفسه سینه، تماس ضعیف پدال‌ها با قفسه سینه و پوست خشک ) می‌باشند ممکن است اثر بخشی کافی نداشته باشد. اگر مقاومت خیلی بالا باشد ممکن است جریان الکتریسته کافی به قلب نرسد و در نتیجه دفیبریلاسیون موفقیت‌آمیز نباشد. بعضی از انواع دفیبریلاتورهای بای‌فازیک به گونه ای طراحی شده‌اند که در تمامی افراد با مقاومت‌های مختلف، قادرند مقدار انرژی یکسان را به عضله قلب برسانند، به عبارتی در صورت استفاده از این نوع دفیبریلاتورها ، میزان مقاومت قفسه سینه تأثیری در رسیدن انرژی الکتریکی به عضله قلب ندارد. </a:t>
            </a:r>
            <a:endParaRPr lang="fa-IR" dirty="0" smtClean="0">
              <a:solidFill>
                <a:schemeClr val="bg1"/>
              </a:solidFill>
            </a:endParaRPr>
          </a:p>
          <a:p>
            <a:pPr algn="r" rtl="1">
              <a:buNone/>
            </a:pPr>
            <a:endParaRPr lang="en-US" dirty="0">
              <a:solidFill>
                <a:schemeClr val="bg1"/>
              </a:solidFill>
            </a:endParaRPr>
          </a:p>
        </p:txBody>
      </p:sp>
      <p:sp>
        <p:nvSpPr>
          <p:cNvPr id="3" name="Title 2"/>
          <p:cNvSpPr>
            <a:spLocks noGrp="1"/>
          </p:cNvSpPr>
          <p:nvPr>
            <p:ph type="title"/>
          </p:nvPr>
        </p:nvSpPr>
        <p:spPr/>
        <p:txBody>
          <a:bodyPr/>
          <a:lstStyle/>
          <a:p>
            <a:endParaRPr lang="en-US" dirty="0"/>
          </a:p>
        </p:txBody>
      </p:sp>
    </p:spTree>
  </p:cSld>
  <p:clrMapOvr>
    <a:masterClrMapping/>
  </p:clrMapOvr>
  <p:transition spd="med">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533400" y="152400"/>
            <a:ext cx="8208963" cy="5355312"/>
          </a:xfrm>
          <a:prstGeom prst="rect">
            <a:avLst/>
          </a:prstGeom>
          <a:noFill/>
          <a:ln w="9525">
            <a:noFill/>
            <a:miter lim="800000"/>
            <a:headEnd/>
            <a:tailEnd/>
          </a:ln>
          <a:effectLst/>
        </p:spPr>
        <p:txBody>
          <a:bodyPr>
            <a:spAutoFit/>
          </a:bodyPr>
          <a:lstStyle/>
          <a:p>
            <a:pPr marL="342900" indent="-342900" algn="ctr" rtl="1">
              <a:defRPr/>
            </a:pPr>
            <a:r>
              <a:rPr lang="fa-IR" sz="5400" dirty="0">
                <a:latin typeface="Andalus" pitchFamily="18" charset="-78"/>
                <a:cs typeface="B Zar" pitchFamily="2" charset="-78"/>
              </a:rPr>
              <a:t>عوامل موثر بر ميزان اثر الکتروشوک</a:t>
            </a:r>
          </a:p>
          <a:p>
            <a:pPr marL="342900" indent="-342900" algn="r" rtl="1">
              <a:buFontTx/>
              <a:buBlip>
                <a:blip r:embed="rId2"/>
              </a:buBlip>
              <a:defRPr/>
            </a:pPr>
            <a:endParaRPr lang="fa-IR" sz="3200" u="sng" dirty="0">
              <a:solidFill>
                <a:schemeClr val="bg1">
                  <a:lumMod val="25000"/>
                </a:schemeClr>
              </a:solidFill>
              <a:latin typeface="Andalus" pitchFamily="18" charset="-78"/>
              <a:cs typeface="B Zar" pitchFamily="2" charset="-78"/>
            </a:endParaRP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اندازه الکترودها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موقعيت الکترودها</a:t>
            </a:r>
            <a:r>
              <a:rPr lang="en-US" sz="3200" dirty="0">
                <a:solidFill>
                  <a:schemeClr val="bg1"/>
                </a:solidFill>
                <a:latin typeface="Andalus" pitchFamily="18" charset="-78"/>
                <a:cs typeface="B Zar" pitchFamily="2" charset="-78"/>
              </a:rPr>
              <a:t>:</a:t>
            </a:r>
            <a:r>
              <a:rPr lang="fa-IR" sz="3200" dirty="0">
                <a:solidFill>
                  <a:schemeClr val="bg1"/>
                </a:solidFill>
                <a:latin typeface="Andalus" pitchFamily="18" charset="-78"/>
                <a:cs typeface="B Zar" pitchFamily="2" charset="-78"/>
              </a:rPr>
              <a:t>   ( </a:t>
            </a:r>
            <a:r>
              <a:rPr lang="en-US" sz="3200" dirty="0">
                <a:solidFill>
                  <a:schemeClr val="bg1"/>
                </a:solidFill>
                <a:latin typeface="Andalus" pitchFamily="18" charset="-78"/>
                <a:cs typeface="B Zar" pitchFamily="2" charset="-78"/>
              </a:rPr>
              <a:t> Anterolateral</a:t>
            </a:r>
            <a:r>
              <a:rPr lang="fa-IR" sz="3200" dirty="0">
                <a:solidFill>
                  <a:schemeClr val="bg1"/>
                </a:solidFill>
                <a:latin typeface="Andalus" pitchFamily="18" charset="-78"/>
                <a:cs typeface="B Zar" pitchFamily="2" charset="-78"/>
              </a:rPr>
              <a:t>معمولتر است ولی</a:t>
            </a:r>
            <a:r>
              <a:rPr lang="en-US" sz="3200" dirty="0">
                <a:solidFill>
                  <a:schemeClr val="bg1"/>
                </a:solidFill>
                <a:latin typeface="Andalus" pitchFamily="18" charset="-78"/>
                <a:cs typeface="B Zar" pitchFamily="2" charset="-78"/>
              </a:rPr>
              <a:t>Anteroposterior </a:t>
            </a:r>
            <a:r>
              <a:rPr lang="fa-IR" sz="3200" dirty="0">
                <a:solidFill>
                  <a:schemeClr val="bg1"/>
                </a:solidFill>
                <a:latin typeface="Andalus" pitchFamily="18" charset="-78"/>
                <a:cs typeface="B Zar" pitchFamily="2" charset="-78"/>
              </a:rPr>
              <a:t>  مؤثرتر می باشد.)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شکل امواج</a:t>
            </a:r>
            <a:r>
              <a:rPr lang="en-US" sz="3200" dirty="0">
                <a:solidFill>
                  <a:schemeClr val="bg1"/>
                </a:solidFill>
                <a:latin typeface="Andalus" pitchFamily="18" charset="-78"/>
                <a:cs typeface="B Zar" pitchFamily="2" charset="-78"/>
              </a:rPr>
              <a:t>:</a:t>
            </a:r>
            <a:r>
              <a:rPr lang="fa-IR" sz="3200" dirty="0">
                <a:solidFill>
                  <a:schemeClr val="bg1"/>
                </a:solidFill>
                <a:latin typeface="Andalus" pitchFamily="18" charset="-78"/>
                <a:cs typeface="B Zar" pitchFamily="2" charset="-78"/>
              </a:rPr>
              <a:t>  1- </a:t>
            </a:r>
            <a:r>
              <a:rPr lang="en-US" sz="3200" dirty="0">
                <a:solidFill>
                  <a:schemeClr val="bg1"/>
                </a:solidFill>
                <a:latin typeface="Andalus" pitchFamily="18" charset="-78"/>
                <a:cs typeface="B Zar" pitchFamily="2" charset="-78"/>
              </a:rPr>
              <a:t>monophasic</a:t>
            </a:r>
            <a:r>
              <a:rPr lang="fa-IR" sz="3200" dirty="0">
                <a:solidFill>
                  <a:schemeClr val="bg1"/>
                </a:solidFill>
                <a:latin typeface="Andalus" pitchFamily="18" charset="-78"/>
                <a:cs typeface="B Zar" pitchFamily="2" charset="-78"/>
              </a:rPr>
              <a:t>  2- </a:t>
            </a:r>
            <a:r>
              <a:rPr lang="en-US" sz="3200" dirty="0">
                <a:solidFill>
                  <a:schemeClr val="bg1"/>
                </a:solidFill>
                <a:latin typeface="Andalus" pitchFamily="18" charset="-78"/>
                <a:cs typeface="B Zar" pitchFamily="2" charset="-78"/>
              </a:rPr>
              <a:t>biphasic</a:t>
            </a:r>
            <a:r>
              <a:rPr lang="fa-IR" sz="3200" dirty="0">
                <a:solidFill>
                  <a:schemeClr val="bg1"/>
                </a:solidFill>
                <a:latin typeface="Andalus" pitchFamily="18" charset="-78"/>
                <a:cs typeface="B Zar" pitchFamily="2" charset="-78"/>
              </a:rPr>
              <a:t> </a:t>
            </a:r>
            <a:endParaRPr lang="en-US" sz="3200" dirty="0">
              <a:solidFill>
                <a:schemeClr val="bg1"/>
              </a:solidFill>
              <a:latin typeface="Andalus" pitchFamily="18" charset="-78"/>
              <a:cs typeface="B Zar" pitchFamily="2" charset="-78"/>
            </a:endParaRP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 </a:t>
            </a:r>
            <a:r>
              <a:rPr lang="en-US" sz="3200" dirty="0">
                <a:solidFill>
                  <a:schemeClr val="bg1"/>
                </a:solidFill>
                <a:latin typeface="Andalus" pitchFamily="18" charset="-78"/>
                <a:cs typeface="B Zar" pitchFamily="2" charset="-78"/>
              </a:rPr>
              <a:t> biphasic</a:t>
            </a:r>
            <a:r>
              <a:rPr lang="fa-IR" sz="3200" dirty="0">
                <a:solidFill>
                  <a:schemeClr val="bg1"/>
                </a:solidFill>
                <a:latin typeface="Andalus" pitchFamily="18" charset="-78"/>
                <a:cs typeface="B Zar" pitchFamily="2" charset="-78"/>
              </a:rPr>
              <a:t>موثرتر است و مقدار انرژی مورد نياز تا 50% کاهش می يابد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نوع و طول مدت آريتمی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فشار الکترود ( معادل 8 کيلوگرم ) </a:t>
            </a:r>
            <a:r>
              <a:rPr lang="en-US" sz="3200" dirty="0">
                <a:solidFill>
                  <a:schemeClr val="bg1"/>
                </a:solidFill>
                <a:latin typeface="Andalus" pitchFamily="18" charset="-78"/>
                <a:cs typeface="B Zar" pitchFamily="2" charset="-78"/>
              </a:rPr>
              <a:t>17.63</a:t>
            </a:r>
            <a:r>
              <a:rPr lang="fa-IR" sz="3200" dirty="0">
                <a:solidFill>
                  <a:schemeClr val="bg1"/>
                </a:solidFill>
                <a:latin typeface="Andalus" pitchFamily="18" charset="-78"/>
                <a:cs typeface="B Zar" pitchFamily="2" charset="-78"/>
              </a:rPr>
              <a:t> پوند </a:t>
            </a:r>
          </a:p>
          <a:p>
            <a:pPr marL="342900" indent="-342900" algn="r" rtl="1">
              <a:buClr>
                <a:schemeClr val="accent1">
                  <a:lumMod val="75000"/>
                </a:schemeClr>
              </a:buClr>
              <a:buFont typeface="Wingdings" pitchFamily="2" charset="2"/>
              <a:buChar char="q"/>
              <a:defRPr/>
            </a:pPr>
            <a:r>
              <a:rPr lang="fa-IR" sz="3200" dirty="0">
                <a:solidFill>
                  <a:schemeClr val="bg1"/>
                </a:solidFill>
                <a:latin typeface="Andalus" pitchFamily="18" charset="-78"/>
                <a:cs typeface="B Zar" pitchFamily="2" charset="-78"/>
              </a:rPr>
              <a:t>موقعيت </a:t>
            </a:r>
            <a:r>
              <a:rPr lang="fa-IR" sz="3200" dirty="0" smtClean="0">
                <a:solidFill>
                  <a:schemeClr val="bg1"/>
                </a:solidFill>
                <a:latin typeface="Andalus" pitchFamily="18" charset="-78"/>
                <a:cs typeface="B Zar" pitchFamily="2" charset="-78"/>
              </a:rPr>
              <a:t>تنفسی(مقدار </a:t>
            </a:r>
            <a:r>
              <a:rPr lang="fa-IR" sz="3200" dirty="0">
                <a:solidFill>
                  <a:schemeClr val="bg1"/>
                </a:solidFill>
                <a:latin typeface="Andalus" pitchFamily="18" charset="-78"/>
                <a:cs typeface="B Zar" pitchFamily="2" charset="-78"/>
              </a:rPr>
              <a:t>انرژی که به قلب می رسد در زمان بازدم بيش از دم است )</a:t>
            </a:r>
          </a:p>
        </p:txBody>
      </p:sp>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en-US" smtClean="0"/>
          </a:p>
        </p:txBody>
      </p:sp>
      <p:pic>
        <p:nvPicPr>
          <p:cNvPr id="75779" name="Picture 2" descr="C:\Documents and Settings\Abbas\Desktop\slide0010_image003.jpg"/>
          <p:cNvPicPr>
            <a:picLocks noGrp="1" noChangeAspect="1" noChangeArrowheads="1"/>
          </p:cNvPicPr>
          <p:nvPr>
            <p:ph idx="1"/>
          </p:nvPr>
        </p:nvPicPr>
        <p:blipFill>
          <a:blip r:embed="rId2" cstate="print"/>
          <a:srcRect/>
          <a:stretch>
            <a:fillRect/>
          </a:stretch>
        </p:blipFill>
        <p:spPr>
          <a:xfrm>
            <a:off x="4953000" y="914400"/>
            <a:ext cx="3810000" cy="3486150"/>
          </a:xfrm>
          <a:noFill/>
        </p:spPr>
      </p:pic>
      <p:pic>
        <p:nvPicPr>
          <p:cNvPr id="75780" name="Picture 3" descr="C:\Documents and Settings\Abbas\Desktop\untitled.bmp"/>
          <p:cNvPicPr>
            <a:picLocks noChangeAspect="1" noChangeArrowheads="1"/>
          </p:cNvPicPr>
          <p:nvPr/>
        </p:nvPicPr>
        <p:blipFill>
          <a:blip r:embed="rId3" cstate="print"/>
          <a:srcRect/>
          <a:stretch>
            <a:fillRect/>
          </a:stretch>
        </p:blipFill>
        <p:spPr bwMode="auto">
          <a:xfrm>
            <a:off x="381000" y="838200"/>
            <a:ext cx="3990975" cy="3800475"/>
          </a:xfrm>
          <a:prstGeom prst="rect">
            <a:avLst/>
          </a:prstGeom>
          <a:noFill/>
          <a:ln w="9525">
            <a:noFill/>
            <a:miter lim="800000"/>
            <a:headEnd/>
            <a:tailEnd/>
          </a:ln>
        </p:spPr>
      </p:pic>
      <p:pic>
        <p:nvPicPr>
          <p:cNvPr id="75781" name="Picture 4" descr="C:\Documents and Settings\Abbas\Desktop\MMHE_24_299_01_eps 2.gif"/>
          <p:cNvPicPr>
            <a:picLocks noChangeAspect="1" noChangeArrowheads="1"/>
          </p:cNvPicPr>
          <p:nvPr/>
        </p:nvPicPr>
        <p:blipFill>
          <a:blip r:embed="rId4" cstate="print"/>
          <a:srcRect/>
          <a:stretch>
            <a:fillRect/>
          </a:stretch>
        </p:blipFill>
        <p:spPr bwMode="auto">
          <a:xfrm>
            <a:off x="4419600" y="4724400"/>
            <a:ext cx="1905000" cy="158115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609600" y="1447800"/>
            <a:ext cx="7924800" cy="3539430"/>
          </a:xfrm>
          <a:prstGeom prst="rect">
            <a:avLst/>
          </a:prstGeom>
          <a:noFill/>
          <a:ln w="9525">
            <a:noFill/>
            <a:miter lim="800000"/>
            <a:headEnd/>
            <a:tailEnd/>
          </a:ln>
          <a:effectLst/>
        </p:spPr>
        <p:txBody>
          <a:bodyPr>
            <a:spAutoFit/>
          </a:bodyPr>
          <a:lstStyle/>
          <a:p>
            <a:pPr algn="r" rtl="1">
              <a:buClr>
                <a:schemeClr val="accent1">
                  <a:lumMod val="75000"/>
                </a:schemeClr>
              </a:buClr>
              <a:buFont typeface="Wingdings" pitchFamily="2" charset="2"/>
              <a:buChar char="q"/>
              <a:defRPr/>
            </a:pPr>
            <a:endParaRPr lang="fa-IR" sz="2800" b="1" dirty="0">
              <a:solidFill>
                <a:schemeClr val="bg1"/>
              </a:solidFill>
              <a:cs typeface="B Zar" pitchFamily="2" charset="-78"/>
            </a:endParaRPr>
          </a:p>
          <a:p>
            <a:pPr algn="r" rtl="1">
              <a:buClr>
                <a:schemeClr val="accent1">
                  <a:lumMod val="75000"/>
                </a:schemeClr>
              </a:buClr>
              <a:buFont typeface="Wingdings" pitchFamily="2" charset="2"/>
              <a:buChar char="q"/>
              <a:defRPr/>
            </a:pPr>
            <a:r>
              <a:rPr lang="en-US" sz="2800" b="1" dirty="0">
                <a:solidFill>
                  <a:schemeClr val="bg1"/>
                </a:solidFill>
                <a:latin typeface="Bell MT" pitchFamily="18" charset="0"/>
                <a:cs typeface="B Zar" pitchFamily="2" charset="-78"/>
              </a:rPr>
              <a:t> </a:t>
            </a:r>
            <a:r>
              <a:rPr lang="fa-IR" sz="2800" b="1" dirty="0">
                <a:solidFill>
                  <a:schemeClr val="bg1"/>
                </a:solidFill>
                <a:latin typeface="Bell MT" pitchFamily="18" charset="0"/>
                <a:cs typeface="B Zar" pitchFamily="2" charset="-78"/>
              </a:rPr>
              <a:t>مکانيزم </a:t>
            </a:r>
            <a:r>
              <a:rPr lang="fa-IR" sz="2800" b="1" dirty="0">
                <a:solidFill>
                  <a:schemeClr val="bg1"/>
                </a:solidFill>
                <a:latin typeface="Bell MT" pitchFamily="18" charset="0"/>
                <a:cs typeface="B Zar" pitchFamily="2" charset="-78"/>
              </a:rPr>
              <a:t>اثر دستگاه الکتروشوک دپلاريزه </a:t>
            </a:r>
            <a:r>
              <a:rPr lang="fa-IR" sz="2800" b="1" dirty="0" smtClean="0">
                <a:solidFill>
                  <a:schemeClr val="bg1"/>
                </a:solidFill>
                <a:latin typeface="Bell MT" pitchFamily="18" charset="0"/>
                <a:cs typeface="B Zar" pitchFamily="2" charset="-78"/>
              </a:rPr>
              <a:t>کردن</a:t>
            </a:r>
            <a:r>
              <a:rPr lang="en-US" sz="2800" b="1" dirty="0" smtClean="0">
                <a:solidFill>
                  <a:schemeClr val="bg1"/>
                </a:solidFill>
                <a:latin typeface="Bell MT" pitchFamily="18" charset="0"/>
                <a:cs typeface="B Zar" pitchFamily="2" charset="-78"/>
              </a:rPr>
              <a:t> </a:t>
            </a:r>
            <a:r>
              <a:rPr lang="fa-IR" sz="2800" b="1" dirty="0" smtClean="0">
                <a:solidFill>
                  <a:schemeClr val="bg1"/>
                </a:solidFill>
                <a:latin typeface="Bell MT" pitchFamily="18" charset="0"/>
                <a:cs typeface="B Zar" pitchFamily="2" charset="-78"/>
              </a:rPr>
              <a:t>همزمان </a:t>
            </a:r>
            <a:r>
              <a:rPr lang="fa-IR" sz="2800" b="1" dirty="0">
                <a:solidFill>
                  <a:schemeClr val="bg1"/>
                </a:solidFill>
                <a:latin typeface="Bell MT" pitchFamily="18" charset="0"/>
                <a:cs typeface="B Zar" pitchFamily="2" charset="-78"/>
              </a:rPr>
              <a:t>تمامی سلولهای قلبی تحريک پذير است </a:t>
            </a:r>
            <a:r>
              <a:rPr lang="fa-IR" sz="2800" b="1" dirty="0" smtClean="0">
                <a:solidFill>
                  <a:schemeClr val="bg1"/>
                </a:solidFill>
                <a:latin typeface="Bell MT" pitchFamily="18" charset="0"/>
                <a:cs typeface="B Zar" pitchFamily="2" charset="-78"/>
              </a:rPr>
              <a:t>تاهدايت </a:t>
            </a:r>
            <a:r>
              <a:rPr lang="fa-IR" sz="2800" b="1" dirty="0">
                <a:solidFill>
                  <a:schemeClr val="bg1"/>
                </a:solidFill>
                <a:latin typeface="Bell MT" pitchFamily="18" charset="0"/>
                <a:cs typeface="B Zar" pitchFamily="2" charset="-78"/>
              </a:rPr>
              <a:t>الکتريکی قلب به گره سينوسی منتقل شود. </a:t>
            </a:r>
            <a:endParaRPr lang="en-US" sz="2800" b="1" dirty="0">
              <a:solidFill>
                <a:schemeClr val="bg1"/>
              </a:solidFill>
              <a:latin typeface="Bell MT" pitchFamily="18" charset="0"/>
              <a:cs typeface="B Zar" pitchFamily="2" charset="-78"/>
            </a:endParaRPr>
          </a:p>
          <a:p>
            <a:pPr algn="r" rtl="1">
              <a:buClr>
                <a:schemeClr val="accent1">
                  <a:lumMod val="75000"/>
                </a:schemeClr>
              </a:buClr>
              <a:buFont typeface="Wingdings" pitchFamily="2" charset="2"/>
              <a:buChar char="q"/>
              <a:defRPr/>
            </a:pPr>
            <a:endParaRPr lang="fa-IR" sz="2800" b="1" dirty="0">
              <a:solidFill>
                <a:schemeClr val="bg1"/>
              </a:solidFill>
              <a:cs typeface="B Zar" pitchFamily="2" charset="-78"/>
            </a:endParaRPr>
          </a:p>
          <a:p>
            <a:pPr algn="r" rtl="1">
              <a:buClr>
                <a:schemeClr val="accent1">
                  <a:lumMod val="75000"/>
                </a:schemeClr>
              </a:buClr>
              <a:buFont typeface="Wingdings" pitchFamily="2" charset="2"/>
              <a:buChar char="q"/>
              <a:defRPr/>
            </a:pPr>
            <a:r>
              <a:rPr lang="en-US" sz="2800" b="1" dirty="0">
                <a:solidFill>
                  <a:schemeClr val="bg1"/>
                </a:solidFill>
                <a:cs typeface="B Zar" pitchFamily="2" charset="-78"/>
              </a:rPr>
              <a:t> </a:t>
            </a:r>
            <a:r>
              <a:rPr lang="fa-IR" sz="2800" b="1" dirty="0">
                <a:solidFill>
                  <a:schemeClr val="bg1"/>
                </a:solidFill>
                <a:cs typeface="B Zar" pitchFamily="2" charset="-78"/>
              </a:rPr>
              <a:t>اگر </a:t>
            </a:r>
            <a:r>
              <a:rPr lang="fa-IR" sz="2800" b="1" dirty="0">
                <a:solidFill>
                  <a:schemeClr val="bg1"/>
                </a:solidFill>
                <a:cs typeface="B Zar" pitchFamily="2" charset="-78"/>
              </a:rPr>
              <a:t>پاسخ بطنی بسيار بالا باشد چون امکان </a:t>
            </a:r>
            <a:r>
              <a:rPr lang="fa-IR" sz="2800" b="1" dirty="0" smtClean="0">
                <a:solidFill>
                  <a:schemeClr val="bg1"/>
                </a:solidFill>
                <a:cs typeface="B Zar" pitchFamily="2" charset="-78"/>
              </a:rPr>
              <a:t>شناسايی</a:t>
            </a:r>
            <a:r>
              <a:rPr lang="fa-IR" sz="2800" b="1" dirty="0">
                <a:solidFill>
                  <a:schemeClr val="bg1"/>
                </a:solidFill>
                <a:cs typeface="B Zar" pitchFamily="2" charset="-78"/>
              </a:rPr>
              <a:t> </a:t>
            </a:r>
            <a:r>
              <a:rPr lang="fa-IR" sz="2800" b="1" dirty="0" smtClean="0">
                <a:solidFill>
                  <a:schemeClr val="bg1"/>
                </a:solidFill>
                <a:cs typeface="B Zar" pitchFamily="2" charset="-78"/>
              </a:rPr>
              <a:t>موج </a:t>
            </a:r>
            <a:r>
              <a:rPr lang="en-US" sz="2800" b="1" i="1" dirty="0">
                <a:solidFill>
                  <a:schemeClr val="bg1"/>
                </a:solidFill>
                <a:cs typeface="B Zar" pitchFamily="2" charset="-78"/>
              </a:rPr>
              <a:t>R</a:t>
            </a:r>
            <a:r>
              <a:rPr lang="fa-IR" sz="2800" b="1" dirty="0">
                <a:solidFill>
                  <a:schemeClr val="bg1"/>
                </a:solidFill>
                <a:cs typeface="B Zar" pitchFamily="2" charset="-78"/>
              </a:rPr>
              <a:t> توسط دستگاه و تخليه الکتریکی </a:t>
            </a:r>
            <a:r>
              <a:rPr lang="fa-IR" sz="2800" b="1" dirty="0" smtClean="0">
                <a:solidFill>
                  <a:schemeClr val="bg1"/>
                </a:solidFill>
                <a:cs typeface="B Zar" pitchFamily="2" charset="-78"/>
              </a:rPr>
              <a:t>بطور</a:t>
            </a:r>
            <a:r>
              <a:rPr lang="fa-IR" sz="2800" b="1" dirty="0">
                <a:solidFill>
                  <a:schemeClr val="bg1"/>
                </a:solidFill>
                <a:cs typeface="B Zar" pitchFamily="2" charset="-78"/>
              </a:rPr>
              <a:t> </a:t>
            </a:r>
            <a:r>
              <a:rPr lang="fa-IR" sz="2800" b="1" dirty="0" smtClean="0">
                <a:solidFill>
                  <a:schemeClr val="bg1"/>
                </a:solidFill>
                <a:cs typeface="B Zar" pitchFamily="2" charset="-78"/>
              </a:rPr>
              <a:t>همزمان </a:t>
            </a:r>
            <a:r>
              <a:rPr lang="fa-IR" sz="2800" b="1" dirty="0">
                <a:solidFill>
                  <a:schemeClr val="bg1"/>
                </a:solidFill>
                <a:cs typeface="B Zar" pitchFamily="2" charset="-78"/>
              </a:rPr>
              <a:t>امکان پذير نيست ونيز در مواردی  که </a:t>
            </a:r>
            <a:r>
              <a:rPr lang="fa-IR" sz="2800" b="1" dirty="0" smtClean="0">
                <a:solidFill>
                  <a:schemeClr val="bg1"/>
                </a:solidFill>
                <a:cs typeface="B Zar" pitchFamily="2" charset="-78"/>
              </a:rPr>
              <a:t>نبض</a:t>
            </a:r>
            <a:r>
              <a:rPr lang="fa-IR" sz="2800" b="1" dirty="0">
                <a:solidFill>
                  <a:schemeClr val="bg1"/>
                </a:solidFill>
                <a:cs typeface="B Zar" pitchFamily="2" charset="-78"/>
              </a:rPr>
              <a:t> </a:t>
            </a:r>
            <a:r>
              <a:rPr lang="fa-IR" sz="2800" b="1" dirty="0" smtClean="0">
                <a:solidFill>
                  <a:schemeClr val="bg1"/>
                </a:solidFill>
                <a:cs typeface="B Zar" pitchFamily="2" charset="-78"/>
              </a:rPr>
              <a:t>وجود </a:t>
            </a:r>
            <a:r>
              <a:rPr lang="fa-IR" sz="2800" b="1" dirty="0">
                <a:solidFill>
                  <a:schemeClr val="bg1"/>
                </a:solidFill>
                <a:cs typeface="B Zar" pitchFamily="2" charset="-78"/>
              </a:rPr>
              <a:t>ندارد از شوک</a:t>
            </a:r>
            <a:r>
              <a:rPr lang="en-US" sz="2800" b="1" dirty="0">
                <a:solidFill>
                  <a:schemeClr val="bg1"/>
                </a:solidFill>
                <a:cs typeface="B Zar" pitchFamily="2" charset="-78"/>
              </a:rPr>
              <a:t> </a:t>
            </a:r>
            <a:r>
              <a:rPr lang="en-US" sz="2800" b="1" i="1" dirty="0" smtClean="0">
                <a:solidFill>
                  <a:schemeClr val="bg1"/>
                </a:solidFill>
                <a:cs typeface="B Zar" pitchFamily="2" charset="-78"/>
              </a:rPr>
              <a:t>synchronized</a:t>
            </a:r>
            <a:r>
              <a:rPr lang="fa-IR" sz="2800" b="1" dirty="0" smtClean="0">
                <a:solidFill>
                  <a:schemeClr val="bg1"/>
                </a:solidFill>
                <a:cs typeface="B Zar" pitchFamily="2" charset="-78"/>
              </a:rPr>
              <a:t> </a:t>
            </a:r>
            <a:r>
              <a:rPr lang="en-US" sz="2800" b="1" i="1" dirty="0" smtClean="0">
                <a:solidFill>
                  <a:schemeClr val="bg1"/>
                </a:solidFill>
                <a:cs typeface="B Zar" pitchFamily="2" charset="-78"/>
              </a:rPr>
              <a:t>A</a:t>
            </a:r>
            <a:r>
              <a:rPr lang="fa-IR" sz="2800" b="1" dirty="0" smtClean="0">
                <a:solidFill>
                  <a:schemeClr val="bg1"/>
                </a:solidFill>
                <a:cs typeface="B Zar" pitchFamily="2" charset="-78"/>
              </a:rPr>
              <a:t>استفاده</a:t>
            </a:r>
            <a:r>
              <a:rPr lang="en-US" sz="2800" b="1" dirty="0" smtClean="0">
                <a:solidFill>
                  <a:schemeClr val="bg1"/>
                </a:solidFill>
                <a:cs typeface="B Zar" pitchFamily="2" charset="-78"/>
              </a:rPr>
              <a:t> </a:t>
            </a:r>
            <a:r>
              <a:rPr lang="fa-IR" sz="2800" b="1" dirty="0">
                <a:solidFill>
                  <a:schemeClr val="bg1"/>
                </a:solidFill>
                <a:cs typeface="B Zar" pitchFamily="2" charset="-78"/>
              </a:rPr>
              <a:t>ميشود</a:t>
            </a:r>
            <a:r>
              <a:rPr lang="fa-IR" sz="2800" b="1" dirty="0">
                <a:solidFill>
                  <a:schemeClr val="bg1"/>
                </a:solidFill>
                <a:cs typeface="B Zar" pitchFamily="2" charset="-78"/>
              </a:rPr>
              <a:t>.</a:t>
            </a:r>
          </a:p>
          <a:p>
            <a:pPr algn="r" rtl="1">
              <a:buClr>
                <a:schemeClr val="accent1">
                  <a:lumMod val="75000"/>
                </a:schemeClr>
              </a:buClr>
              <a:buFont typeface="Wingdings" pitchFamily="2" charset="2"/>
              <a:buChar char="q"/>
              <a:defRPr/>
            </a:pPr>
            <a:endParaRPr lang="fa-IR" sz="2800" b="1" dirty="0">
              <a:solidFill>
                <a:schemeClr val="bg1"/>
              </a:solidFill>
              <a:cs typeface="B Zar" pitchFamily="2" charset="-78"/>
            </a:endParaRPr>
          </a:p>
        </p:txBody>
      </p:sp>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381000" y="185738"/>
            <a:ext cx="8382000" cy="5262979"/>
          </a:xfrm>
          <a:prstGeom prst="rect">
            <a:avLst/>
          </a:prstGeom>
          <a:noFill/>
          <a:ln w="9525">
            <a:noFill/>
            <a:miter lim="800000"/>
            <a:headEnd/>
            <a:tailEnd/>
          </a:ln>
          <a:effectLst/>
        </p:spPr>
        <p:txBody>
          <a:bodyPr>
            <a:spAutoFit/>
          </a:bodyPr>
          <a:lstStyle/>
          <a:p>
            <a:pPr algn="r" rtl="1">
              <a:buClr>
                <a:schemeClr val="accent1">
                  <a:lumMod val="75000"/>
                </a:schemeClr>
              </a:buClr>
              <a:buSzPct val="85000"/>
              <a:buFont typeface="Wingdings" pitchFamily="2" charset="2"/>
              <a:buChar char="q"/>
              <a:defRPr/>
            </a:pPr>
            <a:endParaRPr lang="fa-IR" sz="3200" dirty="0">
              <a:cs typeface="B Zar" pitchFamily="2" charset="-78"/>
            </a:endParaRPr>
          </a:p>
          <a:p>
            <a:pPr algn="r" rtl="1">
              <a:buClr>
                <a:schemeClr val="accent1">
                  <a:lumMod val="75000"/>
                </a:schemeClr>
              </a:buClr>
              <a:buSzPct val="85000"/>
              <a:buFont typeface="Wingdings" pitchFamily="2" charset="2"/>
              <a:buChar char="q"/>
              <a:defRPr/>
            </a:pPr>
            <a:r>
              <a:rPr lang="en-US" sz="3200" dirty="0">
                <a:solidFill>
                  <a:schemeClr val="bg1"/>
                </a:solidFill>
                <a:cs typeface="B Zar" pitchFamily="2" charset="-78"/>
              </a:rPr>
              <a:t>DC  </a:t>
            </a:r>
            <a:r>
              <a:rPr lang="fa-IR" sz="3200" dirty="0">
                <a:solidFill>
                  <a:schemeClr val="bg1"/>
                </a:solidFill>
                <a:cs typeface="B Zar" pitchFamily="2" charset="-78"/>
              </a:rPr>
              <a:t> شوک در بيماران با پيس ميکر دائمی ميتواند </a:t>
            </a:r>
            <a:r>
              <a:rPr lang="fa-IR" sz="3200" dirty="0" smtClean="0">
                <a:solidFill>
                  <a:schemeClr val="bg1"/>
                </a:solidFill>
                <a:cs typeface="B Zar" pitchFamily="2" charset="-78"/>
              </a:rPr>
              <a:t>سبب</a:t>
            </a:r>
            <a:r>
              <a:rPr lang="fa-IR" sz="3200" dirty="0">
                <a:solidFill>
                  <a:schemeClr val="bg1"/>
                </a:solidFill>
                <a:cs typeface="B Zar" pitchFamily="2" charset="-78"/>
              </a:rPr>
              <a:t> </a:t>
            </a:r>
            <a:r>
              <a:rPr lang="fa-IR" sz="3200" dirty="0" smtClean="0">
                <a:solidFill>
                  <a:schemeClr val="bg1"/>
                </a:solidFill>
                <a:cs typeface="B Zar" pitchFamily="2" charset="-78"/>
              </a:rPr>
              <a:t>اختلال </a:t>
            </a:r>
            <a:r>
              <a:rPr lang="fa-IR" sz="3200" dirty="0">
                <a:solidFill>
                  <a:schemeClr val="bg1"/>
                </a:solidFill>
                <a:cs typeface="B Zar" pitchFamily="2" charset="-78"/>
              </a:rPr>
              <a:t>پيس ميکر شود. برای به حداقل رساندن آن </a:t>
            </a:r>
            <a:r>
              <a:rPr lang="fa-IR" sz="3200" dirty="0" smtClean="0">
                <a:solidFill>
                  <a:schemeClr val="bg1"/>
                </a:solidFill>
                <a:cs typeface="B Zar" pitchFamily="2" charset="-78"/>
              </a:rPr>
              <a:t>بايد</a:t>
            </a:r>
            <a:r>
              <a:rPr lang="fa-IR" sz="3200" dirty="0">
                <a:solidFill>
                  <a:schemeClr val="bg1"/>
                </a:solidFill>
                <a:cs typeface="B Zar" pitchFamily="2" charset="-78"/>
              </a:rPr>
              <a:t> </a:t>
            </a:r>
            <a:r>
              <a:rPr lang="fa-IR" sz="3200" dirty="0" smtClean="0">
                <a:solidFill>
                  <a:schemeClr val="bg1"/>
                </a:solidFill>
                <a:cs typeface="B Zar" pitchFamily="2" charset="-78"/>
              </a:rPr>
              <a:t>دسته </a:t>
            </a:r>
            <a:r>
              <a:rPr lang="fa-IR" sz="3200" dirty="0">
                <a:solidFill>
                  <a:schemeClr val="bg1"/>
                </a:solidFill>
                <a:cs typeface="B Zar" pitchFamily="2" charset="-78"/>
              </a:rPr>
              <a:t>ها 11 سانتی متر دورتر از باتری پيس ميکر قرار </a:t>
            </a:r>
            <a:r>
              <a:rPr lang="fa-IR" sz="3200" dirty="0" smtClean="0">
                <a:solidFill>
                  <a:schemeClr val="bg1"/>
                </a:solidFill>
                <a:cs typeface="B Zar" pitchFamily="2" charset="-78"/>
              </a:rPr>
              <a:t>گيرند و در وضعيت </a:t>
            </a:r>
            <a:r>
              <a:rPr lang="fa-IR" sz="3200" dirty="0">
                <a:solidFill>
                  <a:schemeClr val="bg1"/>
                </a:solidFill>
                <a:cs typeface="B Zar" pitchFamily="2" charset="-78"/>
              </a:rPr>
              <a:t>قدامی – خلفی گذاشته شوند. </a:t>
            </a:r>
            <a:endParaRPr lang="fa-IR" sz="3200" dirty="0">
              <a:solidFill>
                <a:schemeClr val="bg1"/>
              </a:solidFill>
              <a:cs typeface="B Zar" pitchFamily="2" charset="-78"/>
            </a:endParaRPr>
          </a:p>
          <a:p>
            <a:pPr algn="r" rtl="1">
              <a:buClr>
                <a:schemeClr val="accent1">
                  <a:lumMod val="75000"/>
                </a:schemeClr>
              </a:buClr>
              <a:buSzPct val="85000"/>
              <a:buFont typeface="Wingdings" pitchFamily="2" charset="2"/>
              <a:buChar char="q"/>
              <a:defRPr/>
            </a:pPr>
            <a:r>
              <a:rPr lang="en-US" sz="3200" dirty="0">
                <a:solidFill>
                  <a:schemeClr val="bg1"/>
                </a:solidFill>
                <a:cs typeface="B Zar" pitchFamily="2" charset="-78"/>
              </a:rPr>
              <a:t>  </a:t>
            </a:r>
            <a:r>
              <a:rPr lang="fa-IR" sz="3200" dirty="0">
                <a:solidFill>
                  <a:schemeClr val="bg1"/>
                </a:solidFill>
                <a:cs typeface="B Zar" pitchFamily="2" charset="-78"/>
              </a:rPr>
              <a:t>مقدار انرژی مورد نياز برای افراد چاق کمی بيش از </a:t>
            </a:r>
            <a:r>
              <a:rPr lang="fa-IR" sz="3200" dirty="0" smtClean="0">
                <a:solidFill>
                  <a:schemeClr val="bg1"/>
                </a:solidFill>
                <a:cs typeface="B Zar" pitchFamily="2" charset="-78"/>
              </a:rPr>
              <a:t>افراد با</a:t>
            </a:r>
            <a:r>
              <a:rPr lang="fa-IR" sz="3200" dirty="0">
                <a:solidFill>
                  <a:schemeClr val="bg1"/>
                </a:solidFill>
                <a:cs typeface="B Zar" pitchFamily="2" charset="-78"/>
              </a:rPr>
              <a:t> </a:t>
            </a:r>
            <a:r>
              <a:rPr lang="fa-IR" sz="3200" dirty="0" smtClean="0">
                <a:solidFill>
                  <a:schemeClr val="bg1"/>
                </a:solidFill>
                <a:cs typeface="B Zar" pitchFamily="2" charset="-78"/>
              </a:rPr>
              <a:t>جثه </a:t>
            </a:r>
            <a:r>
              <a:rPr lang="fa-IR" sz="3200" dirty="0">
                <a:solidFill>
                  <a:schemeClr val="bg1"/>
                </a:solidFill>
                <a:cs typeface="B Zar" pitchFamily="2" charset="-78"/>
              </a:rPr>
              <a:t>متوسط است . </a:t>
            </a:r>
            <a:endParaRPr lang="fa-IR" sz="3200" dirty="0">
              <a:solidFill>
                <a:schemeClr val="bg1"/>
              </a:solidFill>
              <a:cs typeface="B Zar" pitchFamily="2" charset="-78"/>
            </a:endParaRPr>
          </a:p>
          <a:p>
            <a:pPr algn="r" rtl="1">
              <a:buClr>
                <a:schemeClr val="accent1">
                  <a:lumMod val="75000"/>
                </a:schemeClr>
              </a:buClr>
              <a:buSzPct val="85000"/>
              <a:buFont typeface="Wingdings" pitchFamily="2" charset="2"/>
              <a:buChar char="q"/>
              <a:defRPr/>
            </a:pPr>
            <a:r>
              <a:rPr lang="fa-IR" sz="3200" dirty="0">
                <a:solidFill>
                  <a:schemeClr val="bg1"/>
                </a:solidFill>
                <a:cs typeface="B Zar" pitchFamily="2" charset="-78"/>
              </a:rPr>
              <a:t> </a:t>
            </a:r>
            <a:r>
              <a:rPr lang="en-US" sz="3200" dirty="0">
                <a:solidFill>
                  <a:schemeClr val="bg1"/>
                </a:solidFill>
                <a:cs typeface="B Zar" pitchFamily="2" charset="-78"/>
              </a:rPr>
              <a:t> </a:t>
            </a:r>
            <a:r>
              <a:rPr lang="fa-IR" sz="3200" dirty="0">
                <a:solidFill>
                  <a:schemeClr val="bg1"/>
                </a:solidFill>
                <a:cs typeface="B Zar" pitchFamily="2" charset="-78"/>
              </a:rPr>
              <a:t>مقدار انرژی مورد نياز در کودکان برحسب نوع</a:t>
            </a:r>
            <a:r>
              <a:rPr lang="en-US" sz="3200" dirty="0">
                <a:solidFill>
                  <a:schemeClr val="bg1"/>
                </a:solidFill>
                <a:cs typeface="B Zar" pitchFamily="2" charset="-78"/>
              </a:rPr>
              <a:t> </a:t>
            </a:r>
            <a:r>
              <a:rPr lang="fa-IR" sz="3200" dirty="0">
                <a:solidFill>
                  <a:schemeClr val="bg1"/>
                </a:solidFill>
                <a:cs typeface="B Zar" pitchFamily="2" charset="-78"/>
              </a:rPr>
              <a:t>آريتمی</a:t>
            </a:r>
            <a:r>
              <a:rPr lang="en-US" sz="3200" dirty="0">
                <a:solidFill>
                  <a:schemeClr val="bg1"/>
                </a:solidFill>
                <a:cs typeface="B Zar" pitchFamily="2" charset="-78"/>
              </a:rPr>
              <a:t> </a:t>
            </a:r>
            <a:r>
              <a:rPr lang="en-US" sz="3200" dirty="0" err="1" smtClean="0">
                <a:solidFill>
                  <a:schemeClr val="bg1"/>
                </a:solidFill>
                <a:cs typeface="B Zar" pitchFamily="2" charset="-78"/>
              </a:rPr>
              <a:t>jol</a:t>
            </a:r>
            <a:r>
              <a:rPr lang="en-US" sz="3200" dirty="0" smtClean="0">
                <a:solidFill>
                  <a:schemeClr val="bg1"/>
                </a:solidFill>
                <a:cs typeface="B Zar" pitchFamily="2" charset="-78"/>
              </a:rPr>
              <a:t>/kg  </a:t>
            </a:r>
            <a:r>
              <a:rPr lang="fa-IR" sz="3200" dirty="0" smtClean="0">
                <a:solidFill>
                  <a:schemeClr val="bg1"/>
                </a:solidFill>
                <a:cs typeface="B Zar" pitchFamily="2" charset="-78"/>
              </a:rPr>
              <a:t> </a:t>
            </a:r>
            <a:r>
              <a:rPr lang="en-US" sz="3200" dirty="0">
                <a:solidFill>
                  <a:schemeClr val="bg1"/>
                </a:solidFill>
                <a:cs typeface="B Zar" pitchFamily="2" charset="-78"/>
              </a:rPr>
              <a:t>0.5-4</a:t>
            </a:r>
            <a:r>
              <a:rPr lang="fa-IR" sz="3200" dirty="0">
                <a:solidFill>
                  <a:schemeClr val="bg1"/>
                </a:solidFill>
                <a:cs typeface="B Zar" pitchFamily="2" charset="-78"/>
              </a:rPr>
              <a:t> است </a:t>
            </a:r>
            <a:r>
              <a:rPr lang="en-US" sz="3200" dirty="0">
                <a:solidFill>
                  <a:schemeClr val="bg1"/>
                </a:solidFill>
                <a:cs typeface="B Zar" pitchFamily="2" charset="-78"/>
              </a:rPr>
              <a:t>.</a:t>
            </a:r>
            <a:endParaRPr lang="fa-IR" sz="3200" dirty="0">
              <a:solidFill>
                <a:schemeClr val="bg1"/>
              </a:solidFill>
              <a:cs typeface="B Zar" pitchFamily="2" charset="-78"/>
            </a:endParaRPr>
          </a:p>
          <a:p>
            <a:pPr algn="r" rtl="1">
              <a:buClr>
                <a:schemeClr val="accent1">
                  <a:lumMod val="75000"/>
                </a:schemeClr>
              </a:buClr>
              <a:buSzPct val="85000"/>
              <a:buFont typeface="Wingdings" pitchFamily="2" charset="2"/>
              <a:buChar char="q"/>
              <a:defRPr/>
            </a:pPr>
            <a:r>
              <a:rPr lang="en-US" sz="3200" dirty="0">
                <a:solidFill>
                  <a:schemeClr val="bg1"/>
                </a:solidFill>
                <a:cs typeface="B Zar" pitchFamily="2" charset="-78"/>
              </a:rPr>
              <a:t>  </a:t>
            </a:r>
            <a:r>
              <a:rPr lang="fa-IR" sz="3200" dirty="0">
                <a:solidFill>
                  <a:schemeClr val="bg1"/>
                </a:solidFill>
                <a:cs typeface="B Zar" pitchFamily="2" charset="-78"/>
              </a:rPr>
              <a:t>در موارد </a:t>
            </a:r>
            <a:r>
              <a:rPr lang="en-US" sz="3200" dirty="0">
                <a:solidFill>
                  <a:schemeClr val="bg1"/>
                </a:solidFill>
                <a:cs typeface="B Zar" pitchFamily="2" charset="-78"/>
              </a:rPr>
              <a:t>VF</a:t>
            </a:r>
            <a:r>
              <a:rPr lang="fa-IR" sz="3200" dirty="0">
                <a:solidFill>
                  <a:schemeClr val="bg1"/>
                </a:solidFill>
                <a:cs typeface="B Zar" pitchFamily="2" charset="-78"/>
              </a:rPr>
              <a:t> مقاوم به 3 نوبت شوک 360-300 ژول </a:t>
            </a:r>
            <a:r>
              <a:rPr lang="fa-IR" sz="3200" dirty="0" smtClean="0">
                <a:solidFill>
                  <a:schemeClr val="bg1"/>
                </a:solidFill>
                <a:cs typeface="B Zar" pitchFamily="2" charset="-78"/>
              </a:rPr>
              <a:t>استفاده </a:t>
            </a:r>
            <a:r>
              <a:rPr lang="fa-IR" sz="3200" dirty="0">
                <a:solidFill>
                  <a:schemeClr val="bg1"/>
                </a:solidFill>
                <a:cs typeface="B Zar" pitchFamily="2" charset="-78"/>
              </a:rPr>
              <a:t>از شوک 720 ژول در 85% موارد</a:t>
            </a:r>
            <a:r>
              <a:rPr lang="en-US" sz="3200" dirty="0">
                <a:solidFill>
                  <a:schemeClr val="bg1"/>
                </a:solidFill>
                <a:cs typeface="B Zar" pitchFamily="2" charset="-78"/>
              </a:rPr>
              <a:t> </a:t>
            </a:r>
            <a:r>
              <a:rPr lang="fa-IR" sz="3200" dirty="0">
                <a:solidFill>
                  <a:schemeClr val="bg1"/>
                </a:solidFill>
                <a:cs typeface="B Zar" pitchFamily="2" charset="-78"/>
              </a:rPr>
              <a:t>موثر است . </a:t>
            </a:r>
            <a:r>
              <a:rPr lang="fa-IR" sz="3200" dirty="0" smtClean="0">
                <a:solidFill>
                  <a:schemeClr val="bg1"/>
                </a:solidFill>
                <a:cs typeface="B Zar" pitchFamily="2" charset="-78"/>
              </a:rPr>
              <a:t>( </a:t>
            </a:r>
            <a:r>
              <a:rPr lang="fa-IR" sz="3200" dirty="0">
                <a:solidFill>
                  <a:schemeClr val="bg1"/>
                </a:solidFill>
                <a:cs typeface="B Zar" pitchFamily="2" charset="-78"/>
              </a:rPr>
              <a:t>بابکار بردن دو دستگاه الکتروشوک همزمان) </a:t>
            </a:r>
            <a:endParaRPr lang="en-US" sz="3200" dirty="0">
              <a:solidFill>
                <a:schemeClr val="bg1"/>
              </a:solidFill>
              <a:cs typeface="B Zar" pitchFamily="2" charset="-78"/>
            </a:endParaRPr>
          </a:p>
          <a:p>
            <a:pPr algn="r" rtl="1">
              <a:spcBef>
                <a:spcPct val="50000"/>
              </a:spcBef>
              <a:buClr>
                <a:schemeClr val="accent1">
                  <a:lumMod val="75000"/>
                </a:schemeClr>
              </a:buClr>
              <a:buSzPct val="85000"/>
              <a:buFont typeface="Wingdings" pitchFamily="2" charset="2"/>
              <a:buChar char="q"/>
              <a:defRPr/>
            </a:pPr>
            <a:endParaRPr lang="en-US" sz="3200" dirty="0">
              <a:solidFill>
                <a:schemeClr val="hlink"/>
              </a:solidFill>
              <a:latin typeface="Arial" pitchFamily="34" charset="0"/>
              <a:cs typeface="B Zar" pitchFamily="2" charset="-78"/>
            </a:endParaRPr>
          </a:p>
        </p:txBody>
      </p:sp>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381000" y="381000"/>
            <a:ext cx="8458200" cy="6096000"/>
          </a:xfrm>
        </p:spPr>
        <p:txBody>
          <a:bodyPr/>
          <a:lstStyle/>
          <a:p>
            <a:pPr algn="r" rtl="1" eaLnBrk="1" hangingPunct="1">
              <a:buClr>
                <a:schemeClr val="accent1">
                  <a:lumMod val="75000"/>
                </a:schemeClr>
              </a:buClr>
              <a:buFont typeface="Wingdings" pitchFamily="2" charset="2"/>
              <a:buChar char="q"/>
              <a:defRPr/>
            </a:pPr>
            <a:r>
              <a:rPr lang="fa-IR" sz="3200" b="1" dirty="0" smtClean="0">
                <a:solidFill>
                  <a:schemeClr val="bg1"/>
                </a:solidFill>
                <a:ea typeface="Nazanin"/>
                <a:cs typeface="B Zar" pitchFamily="2" charset="-78"/>
              </a:rPr>
              <a:t> </a:t>
            </a:r>
            <a:r>
              <a:rPr lang="fa-IR" sz="3200" b="1" dirty="0" smtClean="0">
                <a:solidFill>
                  <a:schemeClr val="bg1"/>
                </a:solidFill>
                <a:latin typeface="Andalus" pitchFamily="18" charset="-78"/>
                <a:cs typeface="B Zar" pitchFamily="2" charset="-78"/>
              </a:rPr>
              <a:t>در حدود 80-70 % ريتم های ثبت شده در بيماران ايست قلبی در خارج بيمارستان و 50% ايست قلبی دربيمارستان </a:t>
            </a:r>
            <a:r>
              <a:rPr lang="en-US" sz="3200" b="1" dirty="0" smtClean="0">
                <a:solidFill>
                  <a:schemeClr val="bg1"/>
                </a:solidFill>
                <a:latin typeface="Andalus" pitchFamily="18" charset="-78"/>
                <a:cs typeface="B Zar" pitchFamily="2" charset="-78"/>
              </a:rPr>
              <a:t>VF,VT</a:t>
            </a:r>
            <a:r>
              <a:rPr lang="fa-IR" sz="3200" b="1" dirty="0" smtClean="0">
                <a:solidFill>
                  <a:schemeClr val="bg1"/>
                </a:solidFill>
                <a:latin typeface="Andalus" pitchFamily="18" charset="-78"/>
                <a:cs typeface="B Zar" pitchFamily="2" charset="-78"/>
              </a:rPr>
              <a:t> است .</a:t>
            </a:r>
            <a:endParaRPr lang="en-US" sz="3200" b="1" dirty="0" smtClean="0">
              <a:solidFill>
                <a:schemeClr val="bg1"/>
              </a:solidFill>
              <a:latin typeface="Andalus" pitchFamily="18" charset="-78"/>
              <a:cs typeface="B Zar" pitchFamily="2" charset="-78"/>
            </a:endParaRPr>
          </a:p>
          <a:p>
            <a:pPr algn="r" rtl="1" eaLnBrk="1" hangingPunct="1">
              <a:buClr>
                <a:schemeClr val="accent1">
                  <a:lumMod val="75000"/>
                </a:schemeClr>
              </a:buClr>
              <a:buFont typeface="Wingdings" pitchFamily="2" charset="2"/>
              <a:buChar char="q"/>
              <a:defRPr/>
            </a:pPr>
            <a:r>
              <a:rPr lang="fa-IR" sz="3200" b="1" dirty="0" smtClean="0">
                <a:solidFill>
                  <a:schemeClr val="bg1"/>
                </a:solidFill>
                <a:latin typeface="Andalus" pitchFamily="18" charset="-78"/>
                <a:cs typeface="B Zar" pitchFamily="2" charset="-78"/>
              </a:rPr>
              <a:t>مؤثرترين،اولين </a:t>
            </a:r>
            <a:r>
              <a:rPr lang="fa-IR" sz="3200" b="1" dirty="0" smtClean="0">
                <a:solidFill>
                  <a:schemeClr val="bg1"/>
                </a:solidFill>
                <a:latin typeface="Andalus" pitchFamily="18" charset="-78"/>
                <a:cs typeface="B Zar" pitchFamily="2" charset="-78"/>
              </a:rPr>
              <a:t>و مهمترين خط درمان فيبريلاسيون بطنی و تاکيکاردی بطنی بدون پالس دفيبريلاسيون میباشد. </a:t>
            </a:r>
            <a:endParaRPr lang="en-US" sz="3200" b="1" dirty="0" smtClean="0">
              <a:solidFill>
                <a:schemeClr val="bg1"/>
              </a:solidFill>
              <a:latin typeface="Andalus" pitchFamily="18" charset="-78"/>
              <a:cs typeface="B Zar" pitchFamily="2" charset="-78"/>
            </a:endParaRPr>
          </a:p>
          <a:p>
            <a:pPr algn="r" rtl="1" eaLnBrk="1" hangingPunct="1">
              <a:buClr>
                <a:schemeClr val="accent1">
                  <a:lumMod val="75000"/>
                </a:schemeClr>
              </a:buClr>
              <a:buFont typeface="Wingdings" pitchFamily="2" charset="2"/>
              <a:buChar char="q"/>
              <a:defRPr/>
            </a:pPr>
            <a:r>
              <a:rPr lang="fa-IR" sz="3200" b="1" dirty="0" smtClean="0">
                <a:solidFill>
                  <a:schemeClr val="bg1"/>
                </a:solidFill>
                <a:latin typeface="Andalus" pitchFamily="18" charset="-78"/>
                <a:cs typeface="B Zar" pitchFamily="2" charset="-78"/>
              </a:rPr>
              <a:t>انجام دفيبريلاسيون در 3 دقيقه اول احتمال زنده ماندن را تا 70% افزايش خواهد داد و با هر دقيقه تاًخير اين مقدار </a:t>
            </a:r>
            <a:endParaRPr lang="en-US" sz="3200" b="1" dirty="0" smtClean="0">
              <a:solidFill>
                <a:schemeClr val="bg1"/>
              </a:solidFill>
              <a:latin typeface="Andalus" pitchFamily="18" charset="-78"/>
              <a:cs typeface="B Zar" pitchFamily="2" charset="-78"/>
            </a:endParaRPr>
          </a:p>
          <a:p>
            <a:pPr algn="r" rtl="1" eaLnBrk="1" hangingPunct="1">
              <a:buClr>
                <a:schemeClr val="accent1">
                  <a:lumMod val="75000"/>
                </a:schemeClr>
              </a:buClr>
              <a:buFont typeface="Wingdings" pitchFamily="2" charset="2"/>
              <a:buChar char="q"/>
              <a:defRPr/>
            </a:pPr>
            <a:r>
              <a:rPr lang="fa-IR" sz="3200" b="1" dirty="0" smtClean="0">
                <a:solidFill>
                  <a:schemeClr val="bg1"/>
                </a:solidFill>
                <a:latin typeface="Andalus" pitchFamily="18" charset="-78"/>
                <a:cs typeface="B Zar" pitchFamily="2" charset="-78"/>
              </a:rPr>
              <a:t>10-7% کاهش می يابد وبعد از12دقيقه تأخيربه 5-2 % ميرسد. </a:t>
            </a:r>
            <a:endParaRPr lang="en-US" sz="3200" b="1" dirty="0" smtClean="0">
              <a:solidFill>
                <a:schemeClr val="bg1"/>
              </a:solidFill>
              <a:latin typeface="Andalus" pitchFamily="18" charset="-78"/>
              <a:cs typeface="B Zar" pitchFamily="2" charset="-78"/>
            </a:endParaRPr>
          </a:p>
        </p:txBody>
      </p:sp>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pPr algn="ctr" eaLnBrk="1" hangingPunct="1"/>
            <a:r>
              <a:rPr lang="en-US" sz="8000" b="1" dirty="0" smtClean="0">
                <a:solidFill>
                  <a:schemeClr val="tx1"/>
                </a:solidFill>
                <a:cs typeface="B Zar" pitchFamily="2" charset="-78"/>
              </a:rPr>
              <a:t>:</a:t>
            </a:r>
            <a:r>
              <a:rPr lang="fa-IR" sz="8000" b="1" dirty="0" smtClean="0">
                <a:solidFill>
                  <a:schemeClr val="tx1"/>
                </a:solidFill>
                <a:cs typeface="B Zar" pitchFamily="2" charset="-78"/>
              </a:rPr>
              <a:t>عوارض</a:t>
            </a:r>
            <a:endParaRPr lang="en-US" sz="8000" b="1" dirty="0" smtClean="0">
              <a:solidFill>
                <a:schemeClr val="tx1"/>
              </a:solidFill>
              <a:cs typeface="B Zar" pitchFamily="2" charset="-78"/>
            </a:endParaRPr>
          </a:p>
        </p:txBody>
      </p:sp>
      <p:sp>
        <p:nvSpPr>
          <p:cNvPr id="82947" name="Content Placeholder 2"/>
          <p:cNvSpPr>
            <a:spLocks noGrp="1"/>
          </p:cNvSpPr>
          <p:nvPr>
            <p:ph idx="1"/>
          </p:nvPr>
        </p:nvSpPr>
        <p:spPr>
          <a:xfrm>
            <a:off x="1752600" y="1447800"/>
            <a:ext cx="6096000" cy="4495800"/>
          </a:xfrm>
        </p:spPr>
        <p:txBody>
          <a:bodyPr/>
          <a:lstStyle/>
          <a:p>
            <a:pPr marL="514350" indent="-514350" algn="r" rtl="1" eaLnBrk="1" hangingPunct="1">
              <a:buFontTx/>
              <a:buAutoNum type="arabicParenR"/>
              <a:defRPr/>
            </a:pPr>
            <a:r>
              <a:rPr lang="fa-IR" sz="3200" b="1" dirty="0" smtClean="0">
                <a:solidFill>
                  <a:schemeClr val="bg1">
                    <a:lumMod val="25000"/>
                  </a:schemeClr>
                </a:solidFill>
                <a:cs typeface="B Zar" pitchFamily="2" charset="-78"/>
              </a:rPr>
              <a:t>آريتمی </a:t>
            </a:r>
            <a:endParaRPr lang="en-US" sz="3200" b="1" dirty="0" smtClean="0">
              <a:solidFill>
                <a:schemeClr val="bg1">
                  <a:lumMod val="25000"/>
                </a:schemeClr>
              </a:solidFill>
              <a:cs typeface="B Zar" pitchFamily="2" charset="-78"/>
            </a:endParaRP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تغييرات قطعه </a:t>
            </a:r>
            <a:r>
              <a:rPr lang="en-US" sz="3200" b="1" dirty="0" smtClean="0">
                <a:solidFill>
                  <a:schemeClr val="bg1">
                    <a:lumMod val="25000"/>
                  </a:schemeClr>
                </a:solidFill>
                <a:cs typeface="B Zar" pitchFamily="2" charset="-78"/>
              </a:rPr>
              <a:t>ST</a:t>
            </a:r>
            <a:r>
              <a:rPr lang="fa-IR" sz="3200" b="1" dirty="0" smtClean="0">
                <a:solidFill>
                  <a:schemeClr val="bg1">
                    <a:lumMod val="25000"/>
                  </a:schemeClr>
                </a:solidFill>
                <a:cs typeface="B Zar" pitchFamily="2" charset="-78"/>
              </a:rPr>
              <a:t> و موج </a:t>
            </a:r>
            <a:r>
              <a:rPr lang="en-US" sz="3200" b="1" dirty="0" smtClean="0">
                <a:solidFill>
                  <a:schemeClr val="bg1">
                    <a:lumMod val="25000"/>
                  </a:schemeClr>
                </a:solidFill>
                <a:cs typeface="B Zar" pitchFamily="2" charset="-78"/>
              </a:rPr>
              <a:t>T</a:t>
            </a:r>
            <a:r>
              <a:rPr lang="fa-IR" sz="3200" b="1" dirty="0" smtClean="0">
                <a:solidFill>
                  <a:schemeClr val="bg1">
                    <a:lumMod val="25000"/>
                  </a:schemeClr>
                </a:solidFill>
                <a:cs typeface="B Zar" pitchFamily="2" charset="-78"/>
              </a:rPr>
              <a:t> </a:t>
            </a: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ترومبوآمبولی</a:t>
            </a:r>
            <a:endParaRPr lang="en-US" sz="3200" b="1" dirty="0" smtClean="0">
              <a:solidFill>
                <a:schemeClr val="bg1">
                  <a:lumMod val="25000"/>
                </a:schemeClr>
              </a:solidFill>
              <a:cs typeface="B Zar" pitchFamily="2" charset="-78"/>
            </a:endParaRP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نکروز ميوکارد </a:t>
            </a: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هيپوتانسيون  </a:t>
            </a:r>
            <a:endParaRPr lang="en-US" sz="3200" b="1" dirty="0" smtClean="0">
              <a:solidFill>
                <a:schemeClr val="bg1">
                  <a:lumMod val="25000"/>
                </a:schemeClr>
              </a:solidFill>
              <a:cs typeface="B Zar" pitchFamily="2" charset="-78"/>
            </a:endParaRP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ادم ريوی </a:t>
            </a:r>
          </a:p>
          <a:p>
            <a:pPr marL="514350" indent="-514350" algn="r" rtl="1" eaLnBrk="1" hangingPunct="1">
              <a:buFontTx/>
              <a:buAutoNum type="arabicParenR"/>
              <a:defRPr/>
            </a:pPr>
            <a:r>
              <a:rPr lang="fa-IR" sz="3200" b="1" dirty="0" smtClean="0">
                <a:solidFill>
                  <a:schemeClr val="bg1">
                    <a:lumMod val="25000"/>
                  </a:schemeClr>
                </a:solidFill>
                <a:cs typeface="B Zar" pitchFamily="2" charset="-78"/>
              </a:rPr>
              <a:t>سوختگی جلدی </a:t>
            </a:r>
          </a:p>
          <a:p>
            <a:pPr marL="514350" indent="-514350" eaLnBrk="1" hangingPunct="1">
              <a:defRPr/>
            </a:pPr>
            <a:endParaRPr lang="en-US" dirty="0" smtClean="0">
              <a:cs typeface="B Zar" pitchFamily="2" charset="-78"/>
            </a:endParaRP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untitled.bmp"/>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normAutofit fontScale="90000"/>
          </a:bodyPr>
          <a:lstStyle/>
          <a:p>
            <a:pPr algn="ctr"/>
            <a:r>
              <a:rPr lang="en-US" sz="9600" dirty="0" smtClean="0"/>
              <a:t>DC Shock</a:t>
            </a:r>
            <a:endParaRPr lang="en-US" sz="96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smtClean="0"/>
          </a:p>
        </p:txBody>
      </p:sp>
      <p:pic>
        <p:nvPicPr>
          <p:cNvPr id="82947" name="Picture 3" descr="C:\Documents and Settings\Abbas\Desktop\12345.jpg"/>
          <p:cNvPicPr>
            <a:picLocks noGrp="1" noChangeAspect="1" noChangeArrowheads="1"/>
          </p:cNvPicPr>
          <p:nvPr>
            <p:ph idx="1"/>
          </p:nvPr>
        </p:nvPicPr>
        <p:blipFill>
          <a:blip r:embed="rId2" cstate="print"/>
          <a:srcRect/>
          <a:stretch>
            <a:fillRect/>
          </a:stretch>
        </p:blipFill>
        <p:spPr>
          <a:xfrm>
            <a:off x="5181600" y="685800"/>
            <a:ext cx="3043238" cy="2735263"/>
          </a:xfrm>
          <a:noFill/>
        </p:spPr>
      </p:pic>
      <p:pic>
        <p:nvPicPr>
          <p:cNvPr id="82948" name="Picture 2" descr="C:\Documents and Settings\Abbas\Desktop\FYNE12C.jpg"/>
          <p:cNvPicPr>
            <a:picLocks noChangeAspect="1" noChangeArrowheads="1"/>
          </p:cNvPicPr>
          <p:nvPr/>
        </p:nvPicPr>
        <p:blipFill>
          <a:blip r:embed="rId3" cstate="print"/>
          <a:srcRect/>
          <a:stretch>
            <a:fillRect/>
          </a:stretch>
        </p:blipFill>
        <p:spPr bwMode="auto">
          <a:xfrm>
            <a:off x="1066800" y="609600"/>
            <a:ext cx="3276600" cy="2730500"/>
          </a:xfrm>
          <a:prstGeom prst="rect">
            <a:avLst/>
          </a:prstGeom>
          <a:noFill/>
          <a:ln w="9525">
            <a:noFill/>
            <a:miter lim="800000"/>
            <a:headEnd/>
            <a:tailEnd/>
          </a:ln>
        </p:spPr>
      </p:pic>
      <p:pic>
        <p:nvPicPr>
          <p:cNvPr id="82949" name="Picture 4" descr="C:\Documents and Settings\Abbas\Desktop\MMHE_24_299_01_eps.gif"/>
          <p:cNvPicPr>
            <a:picLocks noChangeAspect="1" noChangeArrowheads="1"/>
          </p:cNvPicPr>
          <p:nvPr/>
        </p:nvPicPr>
        <p:blipFill>
          <a:blip r:embed="rId4" cstate="print"/>
          <a:srcRect/>
          <a:stretch>
            <a:fillRect/>
          </a:stretch>
        </p:blipFill>
        <p:spPr bwMode="auto">
          <a:xfrm>
            <a:off x="2971800" y="3733800"/>
            <a:ext cx="2857500" cy="241935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smtClean="0"/>
          </a:p>
        </p:txBody>
      </p:sp>
      <p:pic>
        <p:nvPicPr>
          <p:cNvPr id="83971" name="Picture 3" descr="C:\Documents and Settings\Abbas\Desktop\howtocrplus.jpg"/>
          <p:cNvPicPr>
            <a:picLocks noGrp="1" noChangeAspect="1" noChangeArrowheads="1"/>
          </p:cNvPicPr>
          <p:nvPr>
            <p:ph idx="1"/>
          </p:nvPr>
        </p:nvPicPr>
        <p:blipFill>
          <a:blip r:embed="rId2" cstate="print"/>
          <a:srcRect/>
          <a:stretch>
            <a:fillRect/>
          </a:stretch>
        </p:blipFill>
        <p:spPr>
          <a:xfrm>
            <a:off x="381000" y="381000"/>
            <a:ext cx="8577263" cy="3484563"/>
          </a:xfrm>
          <a:noFill/>
        </p:spPr>
      </p:pic>
      <p:pic>
        <p:nvPicPr>
          <p:cNvPr id="83972" name="Picture 4" descr="C:\Documents and Settings\Abbas\Desktop\Hospital-AED.jpg"/>
          <p:cNvPicPr>
            <a:picLocks noChangeAspect="1" noChangeArrowheads="1"/>
          </p:cNvPicPr>
          <p:nvPr/>
        </p:nvPicPr>
        <p:blipFill>
          <a:blip r:embed="rId3" cstate="print"/>
          <a:srcRect/>
          <a:stretch>
            <a:fillRect/>
          </a:stretch>
        </p:blipFill>
        <p:spPr bwMode="auto">
          <a:xfrm>
            <a:off x="2590800" y="3810000"/>
            <a:ext cx="3810000" cy="2847975"/>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71500" indent="-571500" algn="r" rtl="1">
              <a:buClr>
                <a:schemeClr val="accent1">
                  <a:lumMod val="75000"/>
                </a:schemeClr>
              </a:buClr>
              <a:buFont typeface="+mj-lt"/>
              <a:buAutoNum type="romanUcPeriod"/>
            </a:pPr>
            <a:r>
              <a:rPr lang="fa-IR" b="1" dirty="0" smtClean="0">
                <a:solidFill>
                  <a:schemeClr val="bg1"/>
                </a:solidFill>
              </a:rPr>
              <a:t>انتخاب </a:t>
            </a:r>
            <a:r>
              <a:rPr lang="fa-IR" b="1" dirty="0" smtClean="0">
                <a:solidFill>
                  <a:schemeClr val="bg1"/>
                </a:solidFill>
              </a:rPr>
              <a:t>پدال های مناسب :  طول تقریبی پدال </a:t>
            </a:r>
            <a:r>
              <a:rPr lang="fa-IR" b="1" dirty="0" smtClean="0">
                <a:solidFill>
                  <a:schemeClr val="bg1"/>
                </a:solidFill>
              </a:rPr>
              <a:t>ها : بزرگسالان</a:t>
            </a:r>
            <a:r>
              <a:rPr lang="en-US" b="1" dirty="0" smtClean="0">
                <a:solidFill>
                  <a:schemeClr val="bg1"/>
                </a:solidFill>
              </a:rPr>
              <a:t> </a:t>
            </a:r>
            <a:r>
              <a:rPr lang="en-US" b="1" dirty="0" smtClean="0">
                <a:solidFill>
                  <a:schemeClr val="bg1"/>
                </a:solidFill>
              </a:rPr>
              <a:t>cm </a:t>
            </a:r>
            <a:r>
              <a:rPr lang="fa-IR" b="1" dirty="0" smtClean="0">
                <a:solidFill>
                  <a:schemeClr val="bg1"/>
                </a:solidFill>
              </a:rPr>
              <a:t> </a:t>
            </a:r>
            <a:r>
              <a:rPr lang="fa-IR" b="1" dirty="0" smtClean="0">
                <a:solidFill>
                  <a:schemeClr val="bg1"/>
                </a:solidFill>
              </a:rPr>
              <a:t>13</a:t>
            </a:r>
            <a:r>
              <a:rPr lang="en-US" b="1" dirty="0" smtClean="0">
                <a:solidFill>
                  <a:schemeClr val="bg1"/>
                </a:solidFill>
              </a:rPr>
              <a:t> </a:t>
            </a:r>
            <a:r>
              <a:rPr lang="en-US" b="1" dirty="0" smtClean="0">
                <a:solidFill>
                  <a:schemeClr val="bg1"/>
                </a:solidFill>
              </a:rPr>
              <a:t> </a:t>
            </a:r>
            <a:r>
              <a:rPr lang="fa-IR" b="1" dirty="0" smtClean="0">
                <a:solidFill>
                  <a:schemeClr val="bg1"/>
                </a:solidFill>
              </a:rPr>
              <a:t>کودکان </a:t>
            </a:r>
            <a:r>
              <a:rPr lang="en-US" b="1" dirty="0" smtClean="0">
                <a:solidFill>
                  <a:schemeClr val="bg1"/>
                </a:solidFill>
              </a:rPr>
              <a:t> </a:t>
            </a:r>
            <a:r>
              <a:rPr lang="en-US" b="1" dirty="0" smtClean="0">
                <a:solidFill>
                  <a:schemeClr val="bg1"/>
                </a:solidFill>
              </a:rPr>
              <a:t>cm</a:t>
            </a:r>
            <a:r>
              <a:rPr lang="fa-IR" b="1" dirty="0" smtClean="0">
                <a:solidFill>
                  <a:schemeClr val="bg1"/>
                </a:solidFill>
              </a:rPr>
              <a:t> </a:t>
            </a:r>
            <a:r>
              <a:rPr lang="fa-IR" b="1" dirty="0" smtClean="0">
                <a:solidFill>
                  <a:schemeClr val="bg1"/>
                </a:solidFill>
              </a:rPr>
              <a:t>8</a:t>
            </a:r>
            <a:r>
              <a:rPr lang="en-US" b="1" dirty="0" smtClean="0">
                <a:solidFill>
                  <a:schemeClr val="bg1"/>
                </a:solidFill>
              </a:rPr>
              <a:t>  </a:t>
            </a:r>
            <a:r>
              <a:rPr lang="fa-IR" b="1" dirty="0" smtClean="0">
                <a:solidFill>
                  <a:schemeClr val="bg1"/>
                </a:solidFill>
              </a:rPr>
              <a:t>نوزادان </a:t>
            </a:r>
            <a:r>
              <a:rPr lang="en-US" b="1" dirty="0" smtClean="0">
                <a:solidFill>
                  <a:schemeClr val="bg1"/>
                </a:solidFill>
              </a:rPr>
              <a:t>cm </a:t>
            </a:r>
            <a:r>
              <a:rPr lang="fa-IR" b="1" dirty="0" smtClean="0">
                <a:solidFill>
                  <a:schemeClr val="bg1"/>
                </a:solidFill>
              </a:rPr>
              <a:t> </a:t>
            </a:r>
            <a:r>
              <a:rPr lang="fa-IR" b="1" dirty="0" smtClean="0">
                <a:solidFill>
                  <a:schemeClr val="bg1"/>
                </a:solidFill>
              </a:rPr>
              <a:t>4.5</a:t>
            </a:r>
            <a:endParaRPr lang="en-US" dirty="0" smtClean="0">
              <a:solidFill>
                <a:schemeClr val="bg1"/>
              </a:solidFill>
            </a:endParaRPr>
          </a:p>
          <a:p>
            <a:pPr marL="571500" indent="-571500" algn="r" rtl="1">
              <a:buClr>
                <a:schemeClr val="accent1">
                  <a:lumMod val="75000"/>
                </a:schemeClr>
              </a:buClr>
              <a:buFont typeface="+mj-lt"/>
              <a:buAutoNum type="romanUcPeriod"/>
            </a:pPr>
            <a:r>
              <a:rPr lang="fa-IR" b="1" dirty="0" smtClean="0">
                <a:solidFill>
                  <a:schemeClr val="bg1"/>
                </a:solidFill>
              </a:rPr>
              <a:t>انتخاب </a:t>
            </a:r>
            <a:r>
              <a:rPr lang="fa-IR" b="1" dirty="0" smtClean="0">
                <a:solidFill>
                  <a:schemeClr val="bg1"/>
                </a:solidFill>
              </a:rPr>
              <a:t>محل صحیح جای گذاری پدال ها روی قفسه </a:t>
            </a:r>
            <a:r>
              <a:rPr lang="fa-IR" b="1" dirty="0" smtClean="0">
                <a:solidFill>
                  <a:schemeClr val="bg1"/>
                </a:solidFill>
              </a:rPr>
              <a:t>سینه</a:t>
            </a:r>
            <a:endParaRPr lang="fa-IR" dirty="0" smtClean="0">
              <a:solidFill>
                <a:schemeClr val="bg1"/>
              </a:solidFill>
            </a:endParaRPr>
          </a:p>
          <a:p>
            <a:pPr algn="r" rtl="1">
              <a:buClr>
                <a:schemeClr val="accent1">
                  <a:lumMod val="75000"/>
                </a:schemeClr>
              </a:buClr>
            </a:pPr>
            <a:r>
              <a:rPr lang="fa-IR" b="1" dirty="0" smtClean="0">
                <a:solidFill>
                  <a:schemeClr val="bg1"/>
                </a:solidFill>
              </a:rPr>
              <a:t>رایج ترین روش </a:t>
            </a:r>
            <a:r>
              <a:rPr lang="en-US" b="1" dirty="0" err="1" smtClean="0">
                <a:solidFill>
                  <a:schemeClr val="bg1"/>
                </a:solidFill>
              </a:rPr>
              <a:t>antro</a:t>
            </a:r>
            <a:r>
              <a:rPr lang="en-US" b="1" dirty="0" smtClean="0">
                <a:solidFill>
                  <a:schemeClr val="bg1"/>
                </a:solidFill>
              </a:rPr>
              <a:t> </a:t>
            </a:r>
            <a:r>
              <a:rPr lang="en-US" b="1" dirty="0" err="1" smtClean="0">
                <a:solidFill>
                  <a:schemeClr val="bg1"/>
                </a:solidFill>
              </a:rPr>
              <a:t>latral</a:t>
            </a:r>
            <a:r>
              <a:rPr lang="en-US" b="1" dirty="0" smtClean="0">
                <a:solidFill>
                  <a:schemeClr val="bg1"/>
                </a:solidFill>
              </a:rPr>
              <a:t> </a:t>
            </a:r>
            <a:r>
              <a:rPr lang="fa-IR" b="1" dirty="0" smtClean="0">
                <a:solidFill>
                  <a:schemeClr val="bg1"/>
                </a:solidFill>
              </a:rPr>
              <a:t>(قدامی- </a:t>
            </a:r>
            <a:r>
              <a:rPr lang="fa-IR" b="1" dirty="0" smtClean="0">
                <a:solidFill>
                  <a:schemeClr val="bg1"/>
                </a:solidFill>
              </a:rPr>
              <a:t>طرفی) میباشد. محل قرار گیری پدال ها در ناحیه </a:t>
            </a:r>
            <a:r>
              <a:rPr lang="en-US" b="1" dirty="0" smtClean="0">
                <a:solidFill>
                  <a:schemeClr val="bg1"/>
                </a:solidFill>
              </a:rPr>
              <a:t>apex </a:t>
            </a:r>
            <a:r>
              <a:rPr lang="fa-IR" b="1" dirty="0" smtClean="0">
                <a:solidFill>
                  <a:schemeClr val="bg1"/>
                </a:solidFill>
              </a:rPr>
              <a:t>پنجمین فضای بین دنده ای چپ و دیگری درطرف راست استرنوم ، دومین فضای بین دنده ای راست زیر استخوان </a:t>
            </a:r>
            <a:r>
              <a:rPr lang="fa-IR" b="1" dirty="0" smtClean="0">
                <a:solidFill>
                  <a:schemeClr val="bg1"/>
                </a:solidFill>
              </a:rPr>
              <a:t>کلاویکول </a:t>
            </a:r>
            <a:r>
              <a:rPr lang="fa-IR" b="1" dirty="0" smtClean="0">
                <a:solidFill>
                  <a:schemeClr val="bg1"/>
                </a:solidFill>
              </a:rPr>
              <a:t>قرار داده میشود</a:t>
            </a:r>
            <a:r>
              <a:rPr lang="fa-IR" b="1" dirty="0" smtClean="0">
                <a:solidFill>
                  <a:schemeClr val="bg1"/>
                </a:solidFill>
              </a:rPr>
              <a:t>.</a:t>
            </a:r>
            <a:endParaRPr lang="fa-IR" dirty="0" smtClean="0">
              <a:solidFill>
                <a:schemeClr val="bg1"/>
              </a:solidFill>
            </a:endParaRPr>
          </a:p>
          <a:p>
            <a:pPr algn="r" rtl="1">
              <a:buClr>
                <a:schemeClr val="accent1">
                  <a:lumMod val="75000"/>
                </a:schemeClr>
              </a:buClr>
            </a:pPr>
            <a:r>
              <a:rPr lang="fa-IR" b="1" dirty="0" smtClean="0">
                <a:solidFill>
                  <a:schemeClr val="bg1"/>
                </a:solidFill>
              </a:rPr>
              <a:t>روش </a:t>
            </a:r>
            <a:r>
              <a:rPr lang="en-US" b="1" dirty="0" err="1" smtClean="0">
                <a:solidFill>
                  <a:schemeClr val="bg1"/>
                </a:solidFill>
              </a:rPr>
              <a:t>antro</a:t>
            </a:r>
            <a:r>
              <a:rPr lang="en-US" b="1" dirty="0" smtClean="0">
                <a:solidFill>
                  <a:schemeClr val="bg1"/>
                </a:solidFill>
              </a:rPr>
              <a:t>  posterior </a:t>
            </a:r>
            <a:r>
              <a:rPr lang="fa-IR" b="1" dirty="0" smtClean="0">
                <a:solidFill>
                  <a:schemeClr val="bg1"/>
                </a:solidFill>
              </a:rPr>
              <a:t>(قدامی </a:t>
            </a:r>
            <a:r>
              <a:rPr lang="fa-IR" b="1" dirty="0" smtClean="0">
                <a:solidFill>
                  <a:schemeClr val="bg1"/>
                </a:solidFill>
              </a:rPr>
              <a:t>– خلفی) . در افرادی که پیس میکر دائمی دارند می توان پدال ها را بصورت قدامی- خلفی نیز قرار داد. در این حالت پدال قدامی در دومین فضای بین دنده ای سمت  راست و پدال خلفی در زیرخار کتف چپ قرار می گیرد.</a:t>
            </a:r>
            <a:endParaRPr lang="fa-IR" b="1" dirty="0" smtClean="0">
              <a:solidFill>
                <a:schemeClr val="bg1"/>
              </a:solidFill>
            </a:endParaRPr>
          </a:p>
        </p:txBody>
      </p:sp>
      <p:sp>
        <p:nvSpPr>
          <p:cNvPr id="3" name="Title 2"/>
          <p:cNvSpPr>
            <a:spLocks noGrp="1"/>
          </p:cNvSpPr>
          <p:nvPr>
            <p:ph type="title"/>
          </p:nvPr>
        </p:nvSpPr>
        <p:spPr/>
        <p:txBody>
          <a:bodyPr>
            <a:normAutofit fontScale="90000"/>
          </a:bodyPr>
          <a:lstStyle/>
          <a:p>
            <a:pPr algn="ctr" rtl="1"/>
            <a:r>
              <a:rPr lang="fa-IR" dirty="0" smtClean="0"/>
              <a:t/>
            </a:r>
            <a:br>
              <a:rPr lang="fa-IR" dirty="0" smtClean="0"/>
            </a:br>
            <a:r>
              <a:rPr lang="fa-IR" b="1" dirty="0" smtClean="0"/>
              <a:t> شرایط استفاده از شوک الکتریکی </a:t>
            </a:r>
            <a:r>
              <a:rPr lang="fa-IR" dirty="0" smtClean="0"/>
              <a:t/>
            </a:r>
            <a:br>
              <a:rPr lang="fa-IR" dirty="0" smtClean="0"/>
            </a:br>
            <a:endParaRPr lang="en-US" dirty="0"/>
          </a:p>
        </p:txBody>
      </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lgn="r" rtl="1">
              <a:buClr>
                <a:schemeClr val="accent1">
                  <a:lumMod val="75000"/>
                </a:schemeClr>
              </a:buClr>
              <a:buFont typeface="+mj-lt"/>
              <a:buAutoNum type="romanUcPeriod" startAt="3"/>
            </a:pPr>
            <a:r>
              <a:rPr lang="fa-IR" b="1" dirty="0" smtClean="0">
                <a:solidFill>
                  <a:schemeClr val="bg1"/>
                </a:solidFill>
              </a:rPr>
              <a:t>تماس کافی پدال ها با سطح قفسه سینه</a:t>
            </a:r>
            <a:r>
              <a:rPr lang="fa-IR" b="1" dirty="0" smtClean="0">
                <a:solidFill>
                  <a:schemeClr val="bg1"/>
                </a:solidFill>
              </a:rPr>
              <a:t>:</a:t>
            </a:r>
          </a:p>
          <a:p>
            <a:pPr marL="571500" indent="-571500" algn="r" rtl="1">
              <a:buClr>
                <a:schemeClr val="accent1">
                  <a:lumMod val="75000"/>
                </a:schemeClr>
              </a:buClr>
              <a:buFont typeface="Arial" pitchFamily="34" charset="0"/>
              <a:buChar char="•"/>
            </a:pPr>
            <a:r>
              <a:rPr lang="fa-IR" b="1" dirty="0" smtClean="0">
                <a:solidFill>
                  <a:schemeClr val="bg1"/>
                </a:solidFill>
              </a:rPr>
              <a:t>پدال ها باید با فشاری در حد 25 پوند یا 11 کیلوگرم روی سطح قفسه سینه فشرده شوند </a:t>
            </a:r>
            <a:r>
              <a:rPr lang="fa-IR" b="1" dirty="0" smtClean="0">
                <a:solidFill>
                  <a:schemeClr val="bg1"/>
                </a:solidFill>
              </a:rPr>
              <a:t>.</a:t>
            </a:r>
          </a:p>
          <a:p>
            <a:pPr marL="571500" indent="-571500" algn="r" rtl="1">
              <a:buClr>
                <a:schemeClr val="accent1">
                  <a:lumMod val="75000"/>
                </a:schemeClr>
              </a:buClr>
              <a:buFont typeface="Arial" pitchFamily="34" charset="0"/>
              <a:buChar char="•"/>
            </a:pPr>
            <a:r>
              <a:rPr lang="fa-IR" b="1" dirty="0" smtClean="0">
                <a:solidFill>
                  <a:schemeClr val="bg1"/>
                </a:solidFill>
              </a:rPr>
              <a:t>سطح </a:t>
            </a:r>
            <a:r>
              <a:rPr lang="fa-IR" b="1" dirty="0" smtClean="0">
                <a:solidFill>
                  <a:schemeClr val="bg1"/>
                </a:solidFill>
              </a:rPr>
              <a:t>پدال ها </a:t>
            </a:r>
            <a:r>
              <a:rPr lang="fa-IR" b="1" dirty="0" smtClean="0">
                <a:solidFill>
                  <a:schemeClr val="bg1"/>
                </a:solidFill>
              </a:rPr>
              <a:t>باید به میزا ن  2 میلی متر با ژل لوبریکنت </a:t>
            </a:r>
            <a:r>
              <a:rPr lang="fa-IR" b="1" dirty="0" smtClean="0">
                <a:solidFill>
                  <a:schemeClr val="bg1"/>
                </a:solidFill>
              </a:rPr>
              <a:t>آغشته گردد.</a:t>
            </a:r>
          </a:p>
          <a:p>
            <a:pPr marL="571500" indent="-571500" algn="r" rtl="1">
              <a:buClr>
                <a:schemeClr val="accent1">
                  <a:lumMod val="75000"/>
                </a:schemeClr>
              </a:buClr>
              <a:buFont typeface="Arial" pitchFamily="34" charset="0"/>
              <a:buChar char="•"/>
            </a:pPr>
            <a:r>
              <a:rPr lang="fa-IR" b="1" dirty="0" smtClean="0">
                <a:solidFill>
                  <a:schemeClr val="bg1"/>
                </a:solidFill>
              </a:rPr>
              <a:t>در غیر این صورت تخلیه انرژی به داخل قفسه سینه با اشکال روبرو شده موج الکتریکی از سطح پوست عبور کرده و منجر به سوختگی میگردد</a:t>
            </a:r>
            <a:r>
              <a:rPr lang="fa-IR" b="1" dirty="0" smtClean="0">
                <a:solidFill>
                  <a:schemeClr val="bg1"/>
                </a:solidFill>
              </a:rPr>
              <a:t>.</a:t>
            </a:r>
          </a:p>
          <a:p>
            <a:pPr marL="571500" indent="-571500" algn="r" rtl="1">
              <a:buClr>
                <a:schemeClr val="accent1">
                  <a:lumMod val="75000"/>
                </a:schemeClr>
              </a:buClr>
              <a:buFont typeface="+mj-lt"/>
              <a:buAutoNum type="romanUcPeriod" startAt="4"/>
            </a:pPr>
            <a:r>
              <a:rPr lang="fa-IR" b="1" dirty="0" smtClean="0">
                <a:solidFill>
                  <a:schemeClr val="bg1"/>
                </a:solidFill>
              </a:rPr>
              <a:t>انتخاب صحیح مقدار انرژی الکتریکی : میزان انرژی بر حسب وات بر ثانیه یا ژول بیان میکنند.مقادیر انرژی الکتریکی با توجه به نوع دیس ریتمی انتخاب میکردد .     </a:t>
            </a:r>
            <a:endParaRPr lang="fa-IR" b="1" dirty="0" smtClean="0">
              <a:solidFill>
                <a:schemeClr val="bg1"/>
              </a:solidFill>
            </a:endParaRPr>
          </a:p>
        </p:txBody>
      </p:sp>
      <p:sp>
        <p:nvSpPr>
          <p:cNvPr id="3" name="Title 2"/>
          <p:cNvSpPr>
            <a:spLocks noGrp="1"/>
          </p:cNvSpPr>
          <p:nvPr>
            <p:ph type="title"/>
          </p:nvPr>
        </p:nvSpPr>
        <p:spPr/>
        <p:txBody>
          <a:bodyPr>
            <a:normAutofit/>
          </a:bodyPr>
          <a:lstStyle/>
          <a:p>
            <a:endParaRPr lang="en-US" sz="7200" dirty="0"/>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0" indent="-571500" algn="r" rtl="1">
              <a:buClr>
                <a:schemeClr val="accent1">
                  <a:lumMod val="75000"/>
                </a:schemeClr>
              </a:buClr>
              <a:buFont typeface="Wingdings" pitchFamily="2" charset="2"/>
              <a:buChar char="q"/>
            </a:pPr>
            <a:r>
              <a:rPr lang="fa-IR" b="1" dirty="0" smtClean="0">
                <a:solidFill>
                  <a:schemeClr val="bg1"/>
                </a:solidFill>
              </a:rPr>
              <a:t>ابتدا وجود دیس ریتمی در بیشتر از یک لید تائید </a:t>
            </a:r>
            <a:r>
              <a:rPr lang="fa-IR" b="1" dirty="0" smtClean="0">
                <a:solidFill>
                  <a:schemeClr val="bg1"/>
                </a:solidFill>
              </a:rPr>
              <a:t>گردد .</a:t>
            </a:r>
          </a:p>
          <a:p>
            <a:pPr marL="571500" indent="-571500" algn="r" rtl="1">
              <a:buClr>
                <a:schemeClr val="accent1">
                  <a:lumMod val="75000"/>
                </a:schemeClr>
              </a:buClr>
              <a:buFont typeface="Wingdings" pitchFamily="2" charset="2"/>
              <a:buChar char="q"/>
            </a:pPr>
            <a:r>
              <a:rPr lang="fa-IR" b="1" dirty="0" smtClean="0">
                <a:solidFill>
                  <a:schemeClr val="bg1"/>
                </a:solidFill>
              </a:rPr>
              <a:t>پدال مناسب را انتخاب </a:t>
            </a:r>
            <a:r>
              <a:rPr lang="fa-IR" b="1" dirty="0" smtClean="0">
                <a:solidFill>
                  <a:schemeClr val="bg1"/>
                </a:solidFill>
              </a:rPr>
              <a:t>کنید .</a:t>
            </a:r>
          </a:p>
          <a:p>
            <a:pPr marL="571500" indent="-571500" algn="r" rtl="1">
              <a:buClr>
                <a:schemeClr val="accent1">
                  <a:lumMod val="75000"/>
                </a:schemeClr>
              </a:buClr>
              <a:buFont typeface="Wingdings" pitchFamily="2" charset="2"/>
              <a:buChar char="q"/>
            </a:pPr>
            <a:r>
              <a:rPr lang="fa-IR" b="1" dirty="0" smtClean="0">
                <a:solidFill>
                  <a:schemeClr val="bg1"/>
                </a:solidFill>
              </a:rPr>
              <a:t>دگمه مربوط به تنظیم انرژی را روی مقدار مورد نظرقرار دهید</a:t>
            </a:r>
            <a:r>
              <a:rPr lang="fa-IR" b="1" dirty="0" smtClean="0">
                <a:solidFill>
                  <a:schemeClr val="bg1"/>
                </a:solidFill>
              </a:rPr>
              <a:t>.</a:t>
            </a:r>
          </a:p>
          <a:p>
            <a:pPr marL="571500" indent="-571500" algn="r" rtl="1">
              <a:buClr>
                <a:schemeClr val="accent1">
                  <a:lumMod val="75000"/>
                </a:schemeClr>
              </a:buClr>
              <a:buFont typeface="Wingdings" pitchFamily="2" charset="2"/>
              <a:buChar char="q"/>
            </a:pPr>
            <a:r>
              <a:rPr lang="fa-IR" b="1" dirty="0" smtClean="0">
                <a:solidFill>
                  <a:schemeClr val="bg1"/>
                </a:solidFill>
              </a:rPr>
              <a:t>پدال های دستگاه الکتروشوک را در دست بگیرید : در دست راست  پدال مربوط  به </a:t>
            </a:r>
            <a:r>
              <a:rPr lang="en-US" b="1" dirty="0" smtClean="0">
                <a:solidFill>
                  <a:schemeClr val="bg1"/>
                </a:solidFill>
              </a:rPr>
              <a:t>Apex  </a:t>
            </a:r>
            <a:r>
              <a:rPr lang="fa-IR" b="1" dirty="0" smtClean="0">
                <a:solidFill>
                  <a:schemeClr val="bg1"/>
                </a:solidFill>
              </a:rPr>
              <a:t>و در دست چپ پدال مربوط به  </a:t>
            </a:r>
            <a:r>
              <a:rPr lang="en-US" b="1" dirty="0" smtClean="0">
                <a:solidFill>
                  <a:schemeClr val="bg1"/>
                </a:solidFill>
              </a:rPr>
              <a:t>Sternum</a:t>
            </a:r>
            <a:r>
              <a:rPr lang="fa-IR" b="1" dirty="0" smtClean="0">
                <a:solidFill>
                  <a:schemeClr val="bg1"/>
                </a:solidFill>
              </a:rPr>
              <a:t> .</a:t>
            </a:r>
          </a:p>
          <a:p>
            <a:pPr marL="571500" indent="-571500" algn="r" rtl="1">
              <a:buClr>
                <a:schemeClr val="accent1">
                  <a:lumMod val="75000"/>
                </a:schemeClr>
              </a:buClr>
              <a:buFont typeface="Wingdings" pitchFamily="2" charset="2"/>
              <a:buChar char="q"/>
            </a:pPr>
            <a:r>
              <a:rPr lang="fa-IR" b="1" dirty="0" smtClean="0">
                <a:solidFill>
                  <a:schemeClr val="bg1"/>
                </a:solidFill>
              </a:rPr>
              <a:t>به میزا ن 2 میلیمتر سطح پدال ها را با ژل لوبریکنت </a:t>
            </a:r>
            <a:r>
              <a:rPr lang="fa-IR" b="1" dirty="0" smtClean="0">
                <a:solidFill>
                  <a:schemeClr val="bg1"/>
                </a:solidFill>
              </a:rPr>
              <a:t>آغشته کنید .</a:t>
            </a:r>
          </a:p>
          <a:p>
            <a:pPr marL="571500" indent="-571500" algn="r" rtl="1">
              <a:buClr>
                <a:schemeClr val="accent1">
                  <a:lumMod val="75000"/>
                </a:schemeClr>
              </a:buClr>
              <a:buFont typeface="Wingdings" pitchFamily="2" charset="2"/>
              <a:buChar char="q"/>
            </a:pPr>
            <a:r>
              <a:rPr lang="fa-IR" b="1" dirty="0" smtClean="0">
                <a:solidFill>
                  <a:schemeClr val="bg1"/>
                </a:solidFill>
              </a:rPr>
              <a:t>پدال ها را روی قفسه سینه بیمار در محل صحیح قرار دهید</a:t>
            </a:r>
            <a:r>
              <a:rPr lang="fa-IR" b="1" dirty="0" smtClean="0">
                <a:solidFill>
                  <a:schemeClr val="bg1"/>
                </a:solidFill>
              </a:rPr>
              <a:t>.</a:t>
            </a:r>
          </a:p>
          <a:p>
            <a:pPr marL="571500" indent="-571500" algn="r" rtl="1">
              <a:buClr>
                <a:schemeClr val="accent1">
                  <a:lumMod val="75000"/>
                </a:schemeClr>
              </a:buClr>
              <a:buFont typeface="Wingdings" pitchFamily="2" charset="2"/>
              <a:buChar char="q"/>
            </a:pPr>
            <a:r>
              <a:rPr lang="fa-IR" b="1" dirty="0" smtClean="0">
                <a:solidFill>
                  <a:schemeClr val="bg1"/>
                </a:solidFill>
              </a:rPr>
              <a:t>پدال ها را با نیرویی برابر با 11 </a:t>
            </a:r>
            <a:r>
              <a:rPr lang="en-US" b="1" dirty="0" smtClean="0">
                <a:solidFill>
                  <a:schemeClr val="bg1"/>
                </a:solidFill>
              </a:rPr>
              <a:t>kg </a:t>
            </a:r>
            <a:r>
              <a:rPr lang="fa-IR" b="1" dirty="0" smtClean="0">
                <a:solidFill>
                  <a:schemeClr val="bg1"/>
                </a:solidFill>
              </a:rPr>
              <a:t>روی قفسه سینه بیمار فشار دهید.</a:t>
            </a:r>
            <a:endParaRPr lang="en-US" dirty="0">
              <a:solidFill>
                <a:schemeClr val="bg1"/>
              </a:solidFill>
            </a:endParaRPr>
          </a:p>
        </p:txBody>
      </p:sp>
      <p:sp>
        <p:nvSpPr>
          <p:cNvPr id="3" name="Title 2"/>
          <p:cNvSpPr>
            <a:spLocks noGrp="1"/>
          </p:cNvSpPr>
          <p:nvPr>
            <p:ph type="title"/>
          </p:nvPr>
        </p:nvSpPr>
        <p:spPr/>
        <p:txBody>
          <a:bodyPr/>
          <a:lstStyle/>
          <a:p>
            <a:pPr algn="ctr"/>
            <a:r>
              <a:rPr lang="fa-IR" b="1" dirty="0" smtClean="0"/>
              <a:t>روش تخلیه شوک الکتریکی </a:t>
            </a:r>
            <a:endParaRPr lang="en-US" dirty="0"/>
          </a:p>
        </p:txBody>
      </p:sp>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q"/>
            </a:pPr>
            <a:r>
              <a:rPr lang="fa-IR" b="1" dirty="0" smtClean="0"/>
              <a:t>   </a:t>
            </a:r>
            <a:r>
              <a:rPr lang="fa-IR" b="1" dirty="0" smtClean="0">
                <a:solidFill>
                  <a:schemeClr val="bg1"/>
                </a:solidFill>
              </a:rPr>
              <a:t>جهت </a:t>
            </a:r>
            <a:r>
              <a:rPr lang="fa-IR" b="1" dirty="0" smtClean="0">
                <a:solidFill>
                  <a:schemeClr val="bg1"/>
                </a:solidFill>
              </a:rPr>
              <a:t>دادن شوک اعلام آمادگی کنید</a:t>
            </a:r>
            <a:r>
              <a:rPr lang="fa-IR" b="1" dirty="0" smtClean="0">
                <a:solidFill>
                  <a:schemeClr val="bg1"/>
                </a:solidFill>
              </a:rPr>
              <a:t>.</a:t>
            </a:r>
          </a:p>
          <a:p>
            <a:pPr algn="r" rtl="1">
              <a:buClr>
                <a:schemeClr val="accent1">
                  <a:lumMod val="75000"/>
                </a:schemeClr>
              </a:buClr>
              <a:buFont typeface="Wingdings" pitchFamily="2" charset="2"/>
              <a:buChar char="q"/>
            </a:pPr>
            <a:r>
              <a:rPr lang="fa-IR" b="1" dirty="0" smtClean="0"/>
              <a:t>   </a:t>
            </a:r>
            <a:r>
              <a:rPr lang="fa-IR" b="1" dirty="0" smtClean="0">
                <a:solidFill>
                  <a:schemeClr val="bg1"/>
                </a:solidFill>
              </a:rPr>
              <a:t>سریعا </a:t>
            </a:r>
            <a:r>
              <a:rPr lang="fa-IR" b="1" dirty="0" smtClean="0">
                <a:solidFill>
                  <a:schemeClr val="bg1"/>
                </a:solidFill>
              </a:rPr>
              <a:t>مشاهده کنید که هیچ یک از افراد احیاگر با بدن بیمار در تماس </a:t>
            </a:r>
            <a:r>
              <a:rPr lang="fa-IR" b="1" dirty="0" smtClean="0">
                <a:solidFill>
                  <a:schemeClr val="bg1"/>
                </a:solidFill>
              </a:rPr>
              <a:t>              نباشند .</a:t>
            </a:r>
          </a:p>
          <a:p>
            <a:pPr algn="r" rtl="1">
              <a:buClr>
                <a:schemeClr val="accent1">
                  <a:lumMod val="75000"/>
                </a:schemeClr>
              </a:buClr>
              <a:buFont typeface="Wingdings" pitchFamily="2" charset="2"/>
              <a:buChar char="q"/>
            </a:pPr>
            <a:r>
              <a:rPr lang="fa-IR" b="1" dirty="0" smtClean="0">
                <a:solidFill>
                  <a:schemeClr val="bg1"/>
                </a:solidFill>
              </a:rPr>
              <a:t> </a:t>
            </a:r>
            <a:r>
              <a:rPr lang="fa-IR" b="1" dirty="0" smtClean="0">
                <a:solidFill>
                  <a:schemeClr val="bg1"/>
                </a:solidFill>
              </a:rPr>
              <a:t>  توجه </a:t>
            </a:r>
            <a:r>
              <a:rPr lang="fa-IR" b="1" dirty="0" smtClean="0">
                <a:solidFill>
                  <a:schemeClr val="bg1"/>
                </a:solidFill>
              </a:rPr>
              <a:t>کنید که رابط اکسیژن از بیمار جدا شده باشد</a:t>
            </a:r>
            <a:r>
              <a:rPr lang="fa-IR" b="1" dirty="0" smtClean="0">
                <a:solidFill>
                  <a:schemeClr val="bg1"/>
                </a:solidFill>
              </a:rPr>
              <a:t>.</a:t>
            </a:r>
          </a:p>
          <a:p>
            <a:pPr algn="r" rtl="1">
              <a:buClr>
                <a:schemeClr val="accent1">
                  <a:lumMod val="75000"/>
                </a:schemeClr>
              </a:buClr>
              <a:buFont typeface="Wingdings" pitchFamily="2" charset="2"/>
              <a:buChar char="q"/>
            </a:pPr>
            <a:r>
              <a:rPr lang="fa-IR" b="1" dirty="0" smtClean="0">
                <a:solidFill>
                  <a:schemeClr val="bg1"/>
                </a:solidFill>
              </a:rPr>
              <a:t>   </a:t>
            </a:r>
            <a:r>
              <a:rPr lang="fa-IR" b="1" dirty="0" smtClean="0">
                <a:solidFill>
                  <a:schemeClr val="bg1"/>
                </a:solidFill>
              </a:rPr>
              <a:t>دگمه شارژ دستگاه را فشار دهید</a:t>
            </a:r>
            <a:r>
              <a:rPr lang="fa-IR" b="1" dirty="0" smtClean="0">
                <a:solidFill>
                  <a:schemeClr val="bg1"/>
                </a:solidFill>
              </a:rPr>
              <a:t>.</a:t>
            </a:r>
          </a:p>
          <a:p>
            <a:pPr algn="r" rtl="1">
              <a:buClr>
                <a:schemeClr val="accent1">
                  <a:lumMod val="75000"/>
                </a:schemeClr>
              </a:buClr>
              <a:buFont typeface="Wingdings" pitchFamily="2" charset="2"/>
              <a:buChar char="q"/>
            </a:pPr>
            <a:r>
              <a:rPr lang="fa-IR" b="1" dirty="0" smtClean="0">
                <a:solidFill>
                  <a:schemeClr val="bg1"/>
                </a:solidFill>
              </a:rPr>
              <a:t> </a:t>
            </a:r>
            <a:r>
              <a:rPr lang="fa-IR" b="1" dirty="0" smtClean="0">
                <a:solidFill>
                  <a:schemeClr val="bg1"/>
                </a:solidFill>
              </a:rPr>
              <a:t>  پس </a:t>
            </a:r>
            <a:r>
              <a:rPr lang="fa-IR" b="1" dirty="0" smtClean="0">
                <a:solidFill>
                  <a:schemeClr val="bg1"/>
                </a:solidFill>
              </a:rPr>
              <a:t>از شنیدن صدای بوق مربوط به شارژ کامل دستگاه </a:t>
            </a:r>
            <a:r>
              <a:rPr lang="fa-IR" b="1" dirty="0" smtClean="0">
                <a:solidFill>
                  <a:schemeClr val="bg1"/>
                </a:solidFill>
              </a:rPr>
              <a:t>بطورهمزمان </a:t>
            </a:r>
            <a:r>
              <a:rPr lang="fa-IR" b="1" dirty="0" smtClean="0">
                <a:solidFill>
                  <a:schemeClr val="bg1"/>
                </a:solidFill>
              </a:rPr>
              <a:t>دگمه های تخلیه روی پدال ها را توسط انگشت شست فشار دهید</a:t>
            </a:r>
            <a:r>
              <a:rPr lang="fa-IR" b="1" dirty="0" smtClean="0">
                <a:solidFill>
                  <a:schemeClr val="bg1"/>
                </a:solidFill>
              </a:rPr>
              <a:t>.</a:t>
            </a:r>
          </a:p>
          <a:p>
            <a:pPr algn="r" rtl="1">
              <a:buClr>
                <a:schemeClr val="accent1">
                  <a:lumMod val="75000"/>
                </a:schemeClr>
              </a:buClr>
              <a:buFont typeface="Wingdings" pitchFamily="2" charset="2"/>
              <a:buChar char="q"/>
            </a:pPr>
            <a:r>
              <a:rPr lang="fa-IR" b="1" dirty="0" smtClean="0"/>
              <a:t>   </a:t>
            </a:r>
            <a:r>
              <a:rPr lang="fa-IR" b="1" dirty="0" smtClean="0">
                <a:solidFill>
                  <a:schemeClr val="bg1"/>
                </a:solidFill>
              </a:rPr>
              <a:t>سریعا </a:t>
            </a:r>
            <a:r>
              <a:rPr lang="fa-IR" b="1" dirty="0" smtClean="0">
                <a:solidFill>
                  <a:schemeClr val="bg1"/>
                </a:solidFill>
              </a:rPr>
              <a:t>صفحه مانیتورینگ را از نظرتغییرات حاصله مشاهده نمایید</a:t>
            </a:r>
            <a:r>
              <a:rPr lang="fa-IR" b="1" dirty="0" smtClean="0">
                <a:solidFill>
                  <a:schemeClr val="bg1"/>
                </a:solidFill>
              </a:rPr>
              <a:t>.</a:t>
            </a:r>
          </a:p>
          <a:p>
            <a:pPr algn="r" rtl="1">
              <a:buClr>
                <a:schemeClr val="accent1">
                  <a:lumMod val="75000"/>
                </a:schemeClr>
              </a:buClr>
              <a:buFont typeface="Wingdings" pitchFamily="2" charset="2"/>
              <a:buChar char="q"/>
            </a:pPr>
            <a:r>
              <a:rPr lang="en-US" dirty="0" smtClean="0"/>
              <a:t> </a:t>
            </a:r>
            <a:r>
              <a:rPr lang="ar-SA" b="1" dirty="0" smtClean="0">
                <a:solidFill>
                  <a:schemeClr val="bg1"/>
                </a:solidFill>
              </a:rPr>
              <a:t>حتی الامکان شوک در مرحله بازدم داده شود چون در این زمان قفسه سینه مقاومت کمتری دارد و انرژی الکتریکی بیشتری به قلب می </a:t>
            </a:r>
            <a:r>
              <a:rPr lang="ar-SA" b="1" dirty="0" smtClean="0">
                <a:solidFill>
                  <a:schemeClr val="bg1"/>
                </a:solidFill>
              </a:rPr>
              <a:t>رسد</a:t>
            </a:r>
            <a:r>
              <a:rPr lang="fa-IR" b="1" dirty="0" smtClean="0">
                <a:solidFill>
                  <a:schemeClr val="bg1"/>
                </a:solidFill>
              </a:rPr>
              <a:t> .</a:t>
            </a:r>
          </a:p>
          <a:p>
            <a:pPr algn="r" rtl="1">
              <a:buClr>
                <a:schemeClr val="accent1">
                  <a:lumMod val="75000"/>
                </a:schemeClr>
              </a:buClr>
              <a:buNone/>
            </a:pPr>
            <a:endParaRPr lang="en-US" dirty="0">
              <a:solidFill>
                <a:schemeClr val="bg1"/>
              </a:solidFill>
            </a:endParaRPr>
          </a:p>
        </p:txBody>
      </p:sp>
      <p:sp>
        <p:nvSpPr>
          <p:cNvPr id="3" name="Title 2"/>
          <p:cNvSpPr>
            <a:spLocks noGrp="1"/>
          </p:cNvSpPr>
          <p:nvPr>
            <p:ph type="title"/>
          </p:nvPr>
        </p:nvSpPr>
        <p:spPr/>
        <p:txBody>
          <a:bodyPr/>
          <a:lstStyle/>
          <a:p>
            <a:endParaRPr lang="en-US" dirty="0"/>
          </a:p>
        </p:txBody>
      </p:sp>
    </p:spTree>
  </p:cSld>
  <p:clrMapOvr>
    <a:masterClrMapping/>
  </p:clrMapOvr>
  <p:transition spd="med">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q"/>
            </a:pPr>
            <a:r>
              <a:rPr lang="ar-SA" b="1" dirty="0" smtClean="0">
                <a:solidFill>
                  <a:schemeClr val="bg1"/>
                </a:solidFill>
              </a:rPr>
              <a:t>تکان خوردن بیمار هنگام شوک نشانه انجام صحیح و ایجاد جرقه نشانه عدم تماس صحیح پوست و پدالها می </a:t>
            </a:r>
            <a:r>
              <a:rPr lang="ar-SA" b="1" dirty="0" smtClean="0">
                <a:solidFill>
                  <a:schemeClr val="bg1"/>
                </a:solidFill>
              </a:rPr>
              <a:t>باشد</a:t>
            </a:r>
            <a:r>
              <a:rPr lang="fa-IR" b="1" dirty="0" smtClean="0">
                <a:solidFill>
                  <a:schemeClr val="bg1"/>
                </a:solidFill>
              </a:rPr>
              <a:t> .</a:t>
            </a:r>
          </a:p>
          <a:p>
            <a:pPr algn="r" rtl="1">
              <a:buClr>
                <a:schemeClr val="accent1">
                  <a:lumMod val="75000"/>
                </a:schemeClr>
              </a:buClr>
              <a:buFont typeface="Wingdings" pitchFamily="2" charset="2"/>
              <a:buChar char="q"/>
            </a:pPr>
            <a:r>
              <a:rPr lang="en-US" dirty="0" smtClean="0"/>
              <a:t> </a:t>
            </a:r>
            <a:r>
              <a:rPr lang="ar-SA" b="1" dirty="0" smtClean="0">
                <a:solidFill>
                  <a:schemeClr val="bg1"/>
                </a:solidFill>
              </a:rPr>
              <a:t>در مواردیکه بیمار دچار هیپوکسیا ، هیپوترمیا ، اسیدوز و عدم تعادل الکترولیت باشد کمتر به دفیبریلاسیون جواب می دهد پس بهتر است این موارد را </a:t>
            </a:r>
            <a:r>
              <a:rPr lang="ar-SA" b="1" dirty="0" smtClean="0">
                <a:solidFill>
                  <a:schemeClr val="bg1"/>
                </a:solidFill>
              </a:rPr>
              <a:t>در</a:t>
            </a:r>
            <a:r>
              <a:rPr lang="ar-SA" b="1" dirty="0" smtClean="0">
                <a:solidFill>
                  <a:schemeClr val="bg1"/>
                </a:solidFill>
              </a:rPr>
              <a:t> بیمار بر طرف نمائید</a:t>
            </a:r>
            <a:r>
              <a:rPr lang="ar-SA" b="1" dirty="0" smtClean="0">
                <a:solidFill>
                  <a:schemeClr val="bg1"/>
                </a:solidFill>
              </a:rPr>
              <a:t>.</a:t>
            </a:r>
            <a:endParaRPr lang="fa-IR" b="1" dirty="0" smtClean="0">
              <a:solidFill>
                <a:schemeClr val="bg1"/>
              </a:solidFill>
            </a:endParaRPr>
          </a:p>
          <a:p>
            <a:pPr algn="r" rtl="1">
              <a:buClr>
                <a:schemeClr val="accent1">
                  <a:lumMod val="75000"/>
                </a:schemeClr>
              </a:buClr>
              <a:buFont typeface="Wingdings" pitchFamily="2" charset="2"/>
              <a:buChar char="q"/>
            </a:pPr>
            <a:r>
              <a:rPr lang="en-US" dirty="0" smtClean="0"/>
              <a:t> </a:t>
            </a:r>
            <a:r>
              <a:rPr lang="ar-SA" b="1" dirty="0" smtClean="0">
                <a:solidFill>
                  <a:schemeClr val="bg1"/>
                </a:solidFill>
              </a:rPr>
              <a:t>دقت کنید که در هنگام تخلیه شوک روی بدن بیمار ، محدوده بین دو پدال روی سینه بیمار آغشته به ژل یا مرطوب </a:t>
            </a:r>
            <a:r>
              <a:rPr lang="ar-SA" b="1" dirty="0" smtClean="0">
                <a:solidFill>
                  <a:schemeClr val="bg1"/>
                </a:solidFill>
              </a:rPr>
              <a:t>عرق </a:t>
            </a:r>
            <a:r>
              <a:rPr lang="ar-SA" b="1" dirty="0" smtClean="0">
                <a:solidFill>
                  <a:schemeClr val="bg1"/>
                </a:solidFill>
              </a:rPr>
              <a:t>کرده</a:t>
            </a:r>
            <a:r>
              <a:rPr lang="en-US" b="1" dirty="0" smtClean="0">
                <a:solidFill>
                  <a:schemeClr val="bg1"/>
                </a:solidFill>
              </a:rPr>
              <a:t> </a:t>
            </a:r>
            <a:r>
              <a:rPr lang="ar-SA" b="1" dirty="0" smtClean="0">
                <a:solidFill>
                  <a:schemeClr val="bg1"/>
                </a:solidFill>
              </a:rPr>
              <a:t>نباشد</a:t>
            </a:r>
            <a:r>
              <a:rPr lang="en-US" b="1" dirty="0" smtClean="0">
                <a:solidFill>
                  <a:schemeClr val="bg1"/>
                </a:solidFill>
              </a:rPr>
              <a:t> </a:t>
            </a:r>
            <a:r>
              <a:rPr lang="fa-IR" b="1" dirty="0" smtClean="0">
                <a:solidFill>
                  <a:schemeClr val="bg1"/>
                </a:solidFill>
              </a:rPr>
              <a:t>.</a:t>
            </a:r>
            <a:endParaRPr lang="en-US" b="1" dirty="0" smtClean="0">
              <a:solidFill>
                <a:schemeClr val="bg1"/>
              </a:solidFill>
            </a:endParaRPr>
          </a:p>
          <a:p>
            <a:pPr algn="r" rtl="1">
              <a:buClr>
                <a:schemeClr val="accent1">
                  <a:lumMod val="75000"/>
                </a:schemeClr>
              </a:buClr>
              <a:buFont typeface="Wingdings" pitchFamily="2" charset="2"/>
              <a:buChar char="q"/>
            </a:pPr>
            <a:r>
              <a:rPr lang="ar-SA" b="1" dirty="0" smtClean="0">
                <a:solidFill>
                  <a:schemeClr val="bg1"/>
                </a:solidFill>
              </a:rPr>
              <a:t>دقت کنید که فقط سطح فلزی پدالها ژل مالیده شود و دیگر قسمتهای پدال (دسته ها) آغشته به ژل </a:t>
            </a:r>
            <a:r>
              <a:rPr lang="ar-SA" b="1" dirty="0" smtClean="0">
                <a:solidFill>
                  <a:schemeClr val="bg1"/>
                </a:solidFill>
              </a:rPr>
              <a:t>نباشند</a:t>
            </a:r>
            <a:r>
              <a:rPr lang="fa-IR" b="1" dirty="0" smtClean="0">
                <a:solidFill>
                  <a:schemeClr val="bg1"/>
                </a:solidFill>
              </a:rPr>
              <a:t> </a:t>
            </a:r>
            <a:r>
              <a:rPr lang="fa-IR" b="1" dirty="0" smtClean="0">
                <a:solidFill>
                  <a:schemeClr val="bg1"/>
                </a:solidFill>
              </a:rPr>
              <a:t>.</a:t>
            </a:r>
            <a:endParaRPr lang="en-US" b="1" dirty="0" smtClean="0">
              <a:solidFill>
                <a:schemeClr val="bg1"/>
              </a:solidFill>
            </a:endParaRPr>
          </a:p>
          <a:p>
            <a:pPr algn="r" rtl="1">
              <a:buClr>
                <a:schemeClr val="accent1">
                  <a:lumMod val="75000"/>
                </a:schemeClr>
              </a:buClr>
              <a:buFont typeface="Wingdings" pitchFamily="2" charset="2"/>
              <a:buChar char="q"/>
            </a:pPr>
            <a:endParaRPr lang="en-US" b="1" dirty="0">
              <a:solidFill>
                <a:schemeClr val="bg1"/>
              </a:solidFill>
            </a:endParaRPr>
          </a:p>
        </p:txBody>
      </p:sp>
      <p:sp>
        <p:nvSpPr>
          <p:cNvPr id="3" name="Title 2"/>
          <p:cNvSpPr>
            <a:spLocks noGrp="1"/>
          </p:cNvSpPr>
          <p:nvPr>
            <p:ph type="title"/>
          </p:nvPr>
        </p:nvSpPr>
        <p:spPr/>
        <p:txBody>
          <a:bodyPr/>
          <a:lstStyle/>
          <a:p>
            <a:endParaRPr lang="en-US"/>
          </a:p>
        </p:txBody>
      </p:sp>
    </p:spTree>
  </p:cSld>
  <p:clrMapOvr>
    <a:masterClrMapping/>
  </p:clrMapOvr>
  <p:transition spd="med">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q"/>
            </a:pPr>
            <a:r>
              <a:rPr lang="ar-SA" b="1" dirty="0" smtClean="0">
                <a:solidFill>
                  <a:schemeClr val="bg1"/>
                </a:solidFill>
              </a:rPr>
              <a:t>برای انجام تست، دستگاه را در حالت شوک قرار داده ، انرژی 30 را انتخاب کرده و کلید شارژ را فشار دهید . سپس به طور همزمان دو کلید نارنجی رنگ </a:t>
            </a:r>
            <a:r>
              <a:rPr lang="fa-IR" b="1" dirty="0" smtClean="0">
                <a:solidFill>
                  <a:schemeClr val="bg1"/>
                </a:solidFill>
              </a:rPr>
              <a:t>روی </a:t>
            </a:r>
            <a:r>
              <a:rPr lang="ar-SA" b="1" dirty="0" smtClean="0">
                <a:solidFill>
                  <a:schemeClr val="bg1"/>
                </a:solidFill>
              </a:rPr>
              <a:t>پدالها </a:t>
            </a:r>
            <a:r>
              <a:rPr lang="ar-SA" b="1" dirty="0" smtClean="0">
                <a:solidFill>
                  <a:schemeClr val="bg1"/>
                </a:solidFill>
              </a:rPr>
              <a:t>را فشار دهید تا شوک روی خود دستگاه تخلیه شود . در صورت عملکرد صحیح دستگاه پیام </a:t>
            </a:r>
            <a:r>
              <a:rPr lang="en-US" b="1" dirty="0" smtClean="0">
                <a:solidFill>
                  <a:schemeClr val="bg1"/>
                </a:solidFill>
              </a:rPr>
              <a:t>test ok </a:t>
            </a:r>
            <a:r>
              <a:rPr lang="fa-IR" b="1" dirty="0" smtClean="0">
                <a:solidFill>
                  <a:schemeClr val="bg1"/>
                </a:solidFill>
              </a:rPr>
              <a:t>را نمایش می دهد .</a:t>
            </a:r>
            <a:endParaRPr lang="en-US" b="1" dirty="0" smtClean="0">
              <a:solidFill>
                <a:schemeClr val="bg1"/>
              </a:solidFill>
            </a:endParaRPr>
          </a:p>
          <a:p>
            <a:pPr algn="r" rtl="1">
              <a:buClr>
                <a:schemeClr val="accent1">
                  <a:lumMod val="75000"/>
                </a:schemeClr>
              </a:buClr>
              <a:buFont typeface="Wingdings" pitchFamily="2" charset="2"/>
              <a:buChar char="q"/>
            </a:pPr>
            <a:r>
              <a:rPr lang="ar-SA" b="1" dirty="0" smtClean="0">
                <a:solidFill>
                  <a:schemeClr val="bg1"/>
                </a:solidFill>
              </a:rPr>
              <a:t>تست دستگاه فقط در انرژی 30 ژول انجام می شود و انتخاب هر انرژی دیگر برای تست غیر مجاز است .</a:t>
            </a:r>
            <a:endParaRPr lang="en-US" b="1" dirty="0" smtClean="0">
              <a:solidFill>
                <a:schemeClr val="bg1"/>
              </a:solidFill>
            </a:endParaRPr>
          </a:p>
          <a:p>
            <a:pPr algn="r" rtl="1">
              <a:buClr>
                <a:schemeClr val="accent1">
                  <a:lumMod val="75000"/>
                </a:schemeClr>
              </a:buClr>
              <a:buFont typeface="Wingdings" pitchFamily="2" charset="2"/>
              <a:buChar char="q"/>
            </a:pPr>
            <a:endParaRPr lang="en-US" b="1" dirty="0">
              <a:solidFill>
                <a:schemeClr val="bg1"/>
              </a:solidFill>
            </a:endParaRPr>
          </a:p>
        </p:txBody>
      </p:sp>
      <p:sp>
        <p:nvSpPr>
          <p:cNvPr id="3" name="Title 2"/>
          <p:cNvSpPr>
            <a:spLocks noGrp="1"/>
          </p:cNvSpPr>
          <p:nvPr>
            <p:ph type="title"/>
          </p:nvPr>
        </p:nvSpPr>
        <p:spPr/>
        <p:txBody>
          <a:bodyPr/>
          <a:lstStyle/>
          <a:p>
            <a:pPr algn="ctr"/>
            <a:r>
              <a:rPr lang="ar-SA" b="1" dirty="0" smtClean="0"/>
              <a:t>تست دستگاه </a:t>
            </a:r>
            <a:endParaRPr lang="en-US" dirty="0"/>
          </a:p>
        </p:txBody>
      </p:sp>
    </p:spTree>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None/>
            </a:pPr>
            <a:r>
              <a:rPr lang="ar-SA" b="1" dirty="0" smtClean="0">
                <a:solidFill>
                  <a:schemeClr val="bg1"/>
                </a:solidFill>
              </a:rPr>
              <a:t>تست دوره ای :</a:t>
            </a:r>
            <a:endParaRPr lang="en-US" b="1" dirty="0" smtClean="0">
              <a:solidFill>
                <a:schemeClr val="bg1"/>
              </a:solidFill>
            </a:endParaRPr>
          </a:p>
          <a:p>
            <a:pPr algn="r" rtl="1">
              <a:buNone/>
            </a:pPr>
            <a:r>
              <a:rPr lang="fa-IR" b="1" dirty="0" smtClean="0">
                <a:solidFill>
                  <a:schemeClr val="bg1"/>
                </a:solidFill>
              </a:rPr>
              <a:t>   </a:t>
            </a:r>
            <a:r>
              <a:rPr lang="ar-SA" b="1" dirty="0" smtClean="0">
                <a:solidFill>
                  <a:schemeClr val="bg1"/>
                </a:solidFill>
              </a:rPr>
              <a:t>تجهیزات </a:t>
            </a:r>
            <a:r>
              <a:rPr lang="ar-SA" b="1" dirty="0" smtClean="0">
                <a:solidFill>
                  <a:schemeClr val="bg1"/>
                </a:solidFill>
              </a:rPr>
              <a:t>احیاء بیمار باید به گونه ای نگهداری شود که برای استفاده </a:t>
            </a:r>
            <a:r>
              <a:rPr lang="ar-SA" b="1" dirty="0" smtClean="0">
                <a:solidFill>
                  <a:schemeClr val="bg1"/>
                </a:solidFill>
              </a:rPr>
              <a:t>آنی</a:t>
            </a:r>
            <a:r>
              <a:rPr lang="fa-IR" b="1" dirty="0" smtClean="0">
                <a:solidFill>
                  <a:schemeClr val="bg1"/>
                </a:solidFill>
              </a:rPr>
              <a:t> </a:t>
            </a:r>
            <a:r>
              <a:rPr lang="ar-SA" b="1" dirty="0" smtClean="0">
                <a:solidFill>
                  <a:schemeClr val="bg1"/>
                </a:solidFill>
              </a:rPr>
              <a:t>آماده </a:t>
            </a:r>
            <a:r>
              <a:rPr lang="ar-SA" b="1" dirty="0" smtClean="0">
                <a:solidFill>
                  <a:schemeClr val="bg1"/>
                </a:solidFill>
              </a:rPr>
              <a:t>باشد . بررسی عملکرد دستگاه باید در ابتدای هر شیفت انجام شود تا از عملکرد صحیح دستگاه اطمینان حاصل شود .</a:t>
            </a:r>
            <a:endParaRPr lang="en-US" b="1" dirty="0" smtClean="0">
              <a:solidFill>
                <a:schemeClr val="bg1"/>
              </a:solidFill>
            </a:endParaRPr>
          </a:p>
          <a:p>
            <a:pPr algn="r" rtl="1">
              <a:buNone/>
            </a:pPr>
            <a:r>
              <a:rPr lang="ar-SA" b="1" dirty="0" smtClean="0">
                <a:solidFill>
                  <a:schemeClr val="bg1"/>
                </a:solidFill>
              </a:rPr>
              <a:t>در هنگام بازدید از دستگاه به نکات زیر توجه کنید : </a:t>
            </a:r>
            <a:endParaRPr lang="en-US" b="1" dirty="0" smtClean="0">
              <a:solidFill>
                <a:schemeClr val="bg1"/>
              </a:solidFill>
            </a:endParaRPr>
          </a:p>
          <a:p>
            <a:pPr marL="571500" indent="-571500" algn="r" rtl="1">
              <a:buClr>
                <a:schemeClr val="accent1">
                  <a:lumMod val="75000"/>
                </a:schemeClr>
              </a:buClr>
              <a:buNone/>
            </a:pPr>
            <a:r>
              <a:rPr lang="fa-IR" b="1" dirty="0" smtClean="0">
                <a:solidFill>
                  <a:schemeClr val="bg1"/>
                </a:solidFill>
              </a:rPr>
              <a:t>1-</a:t>
            </a:r>
            <a:r>
              <a:rPr lang="en-US" b="1" dirty="0" smtClean="0">
                <a:solidFill>
                  <a:schemeClr val="bg1"/>
                </a:solidFill>
              </a:rPr>
              <a:t> </a:t>
            </a:r>
            <a:r>
              <a:rPr lang="ar-SA" b="1" dirty="0" smtClean="0">
                <a:solidFill>
                  <a:schemeClr val="bg1"/>
                </a:solidFill>
              </a:rPr>
              <a:t>دستگاه تمیز </a:t>
            </a:r>
            <a:r>
              <a:rPr lang="ar-SA" b="1" dirty="0" smtClean="0">
                <a:solidFill>
                  <a:schemeClr val="bg1"/>
                </a:solidFill>
              </a:rPr>
              <a:t>باشد</a:t>
            </a:r>
            <a:r>
              <a:rPr lang="fa-IR" b="1" dirty="0" smtClean="0">
                <a:solidFill>
                  <a:schemeClr val="bg1"/>
                </a:solidFill>
              </a:rPr>
              <a:t> .</a:t>
            </a:r>
            <a:endParaRPr lang="en-US" b="1" dirty="0" smtClean="0">
              <a:solidFill>
                <a:schemeClr val="bg1"/>
              </a:solidFill>
            </a:endParaRPr>
          </a:p>
          <a:p>
            <a:pPr algn="r" rtl="1">
              <a:buNone/>
            </a:pPr>
            <a:r>
              <a:rPr lang="fa-IR" b="1" dirty="0" smtClean="0">
                <a:solidFill>
                  <a:schemeClr val="bg1"/>
                </a:solidFill>
              </a:rPr>
              <a:t>2- </a:t>
            </a:r>
            <a:r>
              <a:rPr lang="ar-SA" b="1" dirty="0" smtClean="0">
                <a:solidFill>
                  <a:schemeClr val="bg1"/>
                </a:solidFill>
              </a:rPr>
              <a:t>سطح </a:t>
            </a:r>
            <a:r>
              <a:rPr lang="ar-SA" b="1" dirty="0" smtClean="0">
                <a:solidFill>
                  <a:schemeClr val="bg1"/>
                </a:solidFill>
              </a:rPr>
              <a:t>فلزی پدالها تمیز و عاری از هر گونه ژل یا آلودگی </a:t>
            </a:r>
            <a:r>
              <a:rPr lang="ar-SA" b="1" dirty="0" smtClean="0">
                <a:solidFill>
                  <a:schemeClr val="bg1"/>
                </a:solidFill>
              </a:rPr>
              <a:t>باشد</a:t>
            </a:r>
            <a:r>
              <a:rPr lang="fa-IR" b="1" dirty="0" smtClean="0">
                <a:solidFill>
                  <a:schemeClr val="bg1"/>
                </a:solidFill>
              </a:rPr>
              <a:t> </a:t>
            </a:r>
            <a:r>
              <a:rPr lang="en-US" b="1" dirty="0" smtClean="0">
                <a:solidFill>
                  <a:schemeClr val="bg1"/>
                </a:solidFill>
              </a:rPr>
              <a:t> .</a:t>
            </a:r>
            <a:endParaRPr lang="en-US" b="1" dirty="0" smtClean="0">
              <a:solidFill>
                <a:schemeClr val="bg1"/>
              </a:solidFill>
            </a:endParaRPr>
          </a:p>
          <a:p>
            <a:pPr algn="r" rtl="1">
              <a:buNone/>
            </a:pPr>
            <a:r>
              <a:rPr lang="fa-IR" b="1" dirty="0" smtClean="0">
                <a:solidFill>
                  <a:schemeClr val="bg1"/>
                </a:solidFill>
              </a:rPr>
              <a:t>3- </a:t>
            </a:r>
            <a:r>
              <a:rPr lang="en-US" b="1" dirty="0" smtClean="0">
                <a:solidFill>
                  <a:schemeClr val="bg1"/>
                </a:solidFill>
              </a:rPr>
              <a:t> </a:t>
            </a:r>
            <a:r>
              <a:rPr lang="ar-SA" b="1" dirty="0" smtClean="0">
                <a:solidFill>
                  <a:schemeClr val="bg1"/>
                </a:solidFill>
              </a:rPr>
              <a:t>تمام کابلها و کانکتورها بررسی شوند تادر وضعیت مناسبی باشند و هیچ بریدگی یا پارگی نداشته </a:t>
            </a:r>
            <a:r>
              <a:rPr lang="ar-SA" b="1" dirty="0" smtClean="0">
                <a:solidFill>
                  <a:schemeClr val="bg1"/>
                </a:solidFill>
              </a:rPr>
              <a:t>باشن</a:t>
            </a:r>
            <a:r>
              <a:rPr lang="fa-IR" b="1" dirty="0" smtClean="0">
                <a:solidFill>
                  <a:schemeClr val="bg1"/>
                </a:solidFill>
              </a:rPr>
              <a:t>د </a:t>
            </a:r>
            <a:r>
              <a:rPr lang="en-US" b="1" dirty="0" smtClean="0">
                <a:solidFill>
                  <a:schemeClr val="bg1"/>
                </a:solidFill>
              </a:rPr>
              <a:t>.</a:t>
            </a:r>
            <a:endParaRPr lang="en-US" b="1" dirty="0" smtClean="0">
              <a:solidFill>
                <a:schemeClr val="bg1"/>
              </a:solidFill>
            </a:endParaRPr>
          </a:p>
          <a:p>
            <a:pPr algn="r" rtl="1">
              <a:buNone/>
            </a:pPr>
            <a:r>
              <a:rPr lang="fa-IR" b="1" dirty="0" smtClean="0">
                <a:solidFill>
                  <a:schemeClr val="bg1"/>
                </a:solidFill>
              </a:rPr>
              <a:t>4-</a:t>
            </a:r>
            <a:r>
              <a:rPr lang="en-US" b="1" dirty="0" smtClean="0">
                <a:solidFill>
                  <a:schemeClr val="bg1"/>
                </a:solidFill>
              </a:rPr>
              <a:t> </a:t>
            </a:r>
            <a:r>
              <a:rPr lang="ar-SA" b="1" dirty="0" smtClean="0">
                <a:solidFill>
                  <a:schemeClr val="bg1"/>
                </a:solidFill>
              </a:rPr>
              <a:t>از شارژ کامل باطری دستگاه اطمینان حاصل </a:t>
            </a:r>
            <a:r>
              <a:rPr lang="ar-SA" b="1" dirty="0" smtClean="0">
                <a:solidFill>
                  <a:schemeClr val="bg1"/>
                </a:solidFill>
              </a:rPr>
              <a:t>کنی</a:t>
            </a:r>
            <a:r>
              <a:rPr lang="fa-IR" b="1" dirty="0" smtClean="0">
                <a:solidFill>
                  <a:schemeClr val="bg1"/>
                </a:solidFill>
              </a:rPr>
              <a:t>د</a:t>
            </a:r>
            <a:r>
              <a:rPr lang="fa-IR" b="1" dirty="0" smtClean="0">
                <a:solidFill>
                  <a:schemeClr val="bg1"/>
                </a:solidFill>
              </a:rPr>
              <a:t> </a:t>
            </a:r>
            <a:r>
              <a:rPr lang="fa-IR" b="1" dirty="0" smtClean="0">
                <a:solidFill>
                  <a:schemeClr val="bg1"/>
                </a:solidFill>
              </a:rPr>
              <a:t>.</a:t>
            </a:r>
            <a:endParaRPr lang="en-US" b="1" dirty="0" smtClean="0">
              <a:solidFill>
                <a:schemeClr val="bg1"/>
              </a:solidFill>
            </a:endParaRPr>
          </a:p>
          <a:p>
            <a:pPr algn="r" rtl="1">
              <a:buNone/>
            </a:pPr>
            <a:endParaRPr lang="en-US" b="1" dirty="0" smtClean="0">
              <a:solidFill>
                <a:schemeClr val="bg1"/>
              </a:solidFill>
            </a:endParaRPr>
          </a:p>
          <a:p>
            <a:pPr algn="r" rtl="1">
              <a:buNone/>
            </a:pPr>
            <a:endParaRPr lang="en-US" b="1" dirty="0">
              <a:solidFill>
                <a:schemeClr val="bg1"/>
              </a:solidFill>
            </a:endParaRPr>
          </a:p>
        </p:txBody>
      </p:sp>
      <p:sp>
        <p:nvSpPr>
          <p:cNvPr id="3" name="Title 2"/>
          <p:cNvSpPr>
            <a:spLocks noGrp="1"/>
          </p:cNvSpPr>
          <p:nvPr>
            <p:ph type="title"/>
          </p:nvPr>
        </p:nvSpPr>
        <p:spPr/>
        <p:txBody>
          <a:bodyPr/>
          <a:lstStyle/>
          <a:p>
            <a:pPr algn="ctr"/>
            <a:r>
              <a:rPr lang="ar-SA" b="1" dirty="0" smtClean="0"/>
              <a:t>نگهداری از دستگاه </a:t>
            </a:r>
            <a:endParaRPr lang="en-US" dirty="0"/>
          </a:p>
        </p:txBody>
      </p:sp>
    </p:spTree>
  </p:cSld>
  <p:clrMapOvr>
    <a:masterClrMapping/>
  </p:clrMapOvr>
  <p:transition spd="med">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ar-SA" b="1" dirty="0" smtClean="0">
                <a:solidFill>
                  <a:schemeClr val="bg1"/>
                </a:solidFill>
              </a:rPr>
              <a:t>تمیز کردن دستگاه :</a:t>
            </a:r>
            <a:endParaRPr lang="en-US" b="1" dirty="0" smtClean="0">
              <a:solidFill>
                <a:schemeClr val="bg1"/>
              </a:solidFill>
            </a:endParaRPr>
          </a:p>
          <a:p>
            <a:pPr algn="r" rtl="1">
              <a:buNone/>
            </a:pPr>
            <a:r>
              <a:rPr lang="ar-SA" b="1" dirty="0" smtClean="0">
                <a:solidFill>
                  <a:schemeClr val="bg1"/>
                </a:solidFill>
              </a:rPr>
              <a:t>برای تمیز کردن دستگاه ، پدالها وکابل ها روشهای زیر توصیه می شود :</a:t>
            </a:r>
            <a:endParaRPr lang="en-US" b="1" dirty="0" smtClean="0">
              <a:solidFill>
                <a:schemeClr val="bg1"/>
              </a:solidFill>
            </a:endParaRPr>
          </a:p>
          <a:p>
            <a:pPr algn="r" rtl="1">
              <a:buNone/>
            </a:pPr>
            <a:r>
              <a:rPr lang="ar-SA" b="1" dirty="0" smtClean="0">
                <a:solidFill>
                  <a:schemeClr val="bg1"/>
                </a:solidFill>
              </a:rPr>
              <a:t>1)الکل سفید وپنبه </a:t>
            </a:r>
            <a:endParaRPr lang="en-US" b="1" dirty="0" smtClean="0">
              <a:solidFill>
                <a:schemeClr val="bg1"/>
              </a:solidFill>
            </a:endParaRPr>
          </a:p>
          <a:p>
            <a:pPr algn="r" rtl="1">
              <a:buNone/>
            </a:pPr>
            <a:r>
              <a:rPr lang="ar-SA" b="1" dirty="0" smtClean="0">
                <a:solidFill>
                  <a:schemeClr val="bg1"/>
                </a:solidFill>
              </a:rPr>
              <a:t>2) محلول صابون و آب وپنبه </a:t>
            </a:r>
            <a:endParaRPr lang="en-US" b="1" dirty="0" smtClean="0">
              <a:solidFill>
                <a:schemeClr val="bg1"/>
              </a:solidFill>
            </a:endParaRPr>
          </a:p>
          <a:p>
            <a:pPr algn="r" rtl="1">
              <a:buClr>
                <a:schemeClr val="accent1">
                  <a:lumMod val="75000"/>
                </a:schemeClr>
              </a:buClr>
              <a:buFont typeface="Wingdings" pitchFamily="2" charset="2"/>
              <a:buChar char="ü"/>
            </a:pPr>
            <a:r>
              <a:rPr lang="fa-IR" b="1" dirty="0" smtClean="0">
                <a:solidFill>
                  <a:schemeClr val="bg1"/>
                </a:solidFill>
              </a:rPr>
              <a:t>  </a:t>
            </a:r>
            <a:r>
              <a:rPr lang="ar-SA" b="1" dirty="0" smtClean="0">
                <a:solidFill>
                  <a:schemeClr val="bg1"/>
                </a:solidFill>
              </a:rPr>
              <a:t>برای </a:t>
            </a:r>
            <a:r>
              <a:rPr lang="ar-SA" b="1" dirty="0" smtClean="0">
                <a:solidFill>
                  <a:schemeClr val="bg1"/>
                </a:solidFill>
              </a:rPr>
              <a:t>تمیز کردن رکوردر واجزاء آن فقط از پارچه نرم مرطوب استفاده شود .</a:t>
            </a:r>
            <a:endParaRPr lang="en-US" b="1" dirty="0" smtClean="0">
              <a:solidFill>
                <a:schemeClr val="bg1"/>
              </a:solidFill>
            </a:endParaRPr>
          </a:p>
          <a:p>
            <a:pPr algn="r" rtl="1">
              <a:buClr>
                <a:schemeClr val="accent1">
                  <a:lumMod val="75000"/>
                </a:schemeClr>
              </a:buClr>
              <a:buFont typeface="Wingdings" pitchFamily="2" charset="2"/>
              <a:buChar char="ü"/>
            </a:pPr>
            <a:r>
              <a:rPr lang="fa-IR" b="1" dirty="0" smtClean="0">
                <a:solidFill>
                  <a:schemeClr val="bg1"/>
                </a:solidFill>
              </a:rPr>
              <a:t>  </a:t>
            </a:r>
            <a:r>
              <a:rPr lang="ar-SA" b="1" dirty="0" smtClean="0">
                <a:solidFill>
                  <a:schemeClr val="bg1"/>
                </a:solidFill>
              </a:rPr>
              <a:t>دقت </a:t>
            </a:r>
            <a:r>
              <a:rPr lang="ar-SA" b="1" dirty="0" smtClean="0">
                <a:solidFill>
                  <a:schemeClr val="bg1"/>
                </a:solidFill>
              </a:rPr>
              <a:t>کنید که هیچ قسمتی از دستگاه با ریختن مایع ( آب ،الکل یا آب وصابون ) تمیز نشود .</a:t>
            </a:r>
            <a:endParaRPr lang="en-US" b="1" dirty="0" smtClean="0">
              <a:solidFill>
                <a:schemeClr val="bg1"/>
              </a:solidFill>
            </a:endParaRPr>
          </a:p>
          <a:p>
            <a:pPr algn="r">
              <a:buNone/>
            </a:pPr>
            <a:endParaRPr lang="en-US" b="1" dirty="0">
              <a:solidFill>
                <a:schemeClr val="bg1"/>
              </a:solidFill>
            </a:endParaRPr>
          </a:p>
        </p:txBody>
      </p:sp>
      <p:sp>
        <p:nvSpPr>
          <p:cNvPr id="3" name="Title 2"/>
          <p:cNvSpPr>
            <a:spLocks noGrp="1"/>
          </p:cNvSpPr>
          <p:nvPr>
            <p:ph type="title"/>
          </p:nvPr>
        </p:nvSpPr>
        <p:spPr/>
        <p:txBody>
          <a:bodyPr/>
          <a:lstStyle/>
          <a:p>
            <a:endParaRPr lang="en-US"/>
          </a:p>
        </p:txBody>
      </p:sp>
    </p:spTree>
  </p:cSld>
  <p:clrMapOvr>
    <a:masterClrMapping/>
  </p:clrMapOvr>
  <p:transition spd="med">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b="1" dirty="0" smtClean="0">
                <a:solidFill>
                  <a:schemeClr val="bg1"/>
                </a:solidFill>
                <a:latin typeface="Gill Sans MT" pitchFamily="34" charset="0"/>
                <a:ea typeface="Tahoma" pitchFamily="34" charset="0"/>
              </a:rPr>
              <a:t>درمان با شوک الکتریکی به معنای انتقال جریان الکتریکی از طریق قفسه سینه به قلب است . میزان این جریان ( تحریک ) به اندازه ای است که می تواند در خلال عبور جریان ، قلب را دپولاریزه و با خاموش کردن کانون های نابجا متعاقبا امکان فرماندهی مجدد برای پیس میکر اصلی قلب یعنی گره سینوسی دهلیزی </a:t>
            </a:r>
            <a:r>
              <a:rPr lang="en-US" b="1" dirty="0" smtClean="0">
                <a:solidFill>
                  <a:schemeClr val="bg1"/>
                </a:solidFill>
                <a:latin typeface="Gill Sans MT" pitchFamily="34" charset="0"/>
                <a:ea typeface="Tahoma" pitchFamily="34" charset="0"/>
              </a:rPr>
              <a:t>SA </a:t>
            </a:r>
            <a:r>
              <a:rPr lang="fa-IR" b="1" dirty="0" smtClean="0">
                <a:solidFill>
                  <a:schemeClr val="bg1"/>
                </a:solidFill>
                <a:latin typeface="Gill Sans MT" pitchFamily="34" charset="0"/>
                <a:ea typeface="Tahoma" pitchFamily="34" charset="0"/>
              </a:rPr>
              <a:t>فراهم گردد.</a:t>
            </a:r>
            <a:endParaRPr lang="en-US" b="1" dirty="0">
              <a:solidFill>
                <a:schemeClr val="bg1"/>
              </a:solidFill>
              <a:latin typeface="Gill Sans MT" pitchFamily="34" charset="0"/>
              <a:ea typeface="Tahoma" pitchFamily="34" charset="0"/>
            </a:endParaRPr>
          </a:p>
        </p:txBody>
      </p:sp>
      <p:sp>
        <p:nvSpPr>
          <p:cNvPr id="3" name="Title 2"/>
          <p:cNvSpPr>
            <a:spLocks noGrp="1"/>
          </p:cNvSpPr>
          <p:nvPr>
            <p:ph type="title"/>
          </p:nvPr>
        </p:nvSpPr>
        <p:spPr/>
        <p:txBody>
          <a:bodyPr>
            <a:normAutofit fontScale="90000"/>
          </a:bodyPr>
          <a:lstStyle/>
          <a:p>
            <a:pPr algn="ctr"/>
            <a:r>
              <a:rPr lang="fa-IR" b="1" dirty="0" smtClean="0"/>
              <a:t/>
            </a:r>
            <a:br>
              <a:rPr lang="fa-IR" b="1" dirty="0" smtClean="0"/>
            </a:br>
            <a:r>
              <a:rPr lang="fa-IR" b="1" dirty="0" smtClean="0"/>
              <a:t/>
            </a:r>
            <a:br>
              <a:rPr lang="fa-IR" b="1" dirty="0" smtClean="0"/>
            </a:br>
            <a:r>
              <a:rPr lang="fa-IR" b="1" dirty="0" smtClean="0"/>
              <a:t>شوک </a:t>
            </a:r>
            <a:r>
              <a:rPr lang="fa-IR" b="1" dirty="0" smtClean="0"/>
              <a:t>الکتریکی</a:t>
            </a:r>
            <a:br>
              <a:rPr lang="fa-IR" b="1" dirty="0" smtClean="0"/>
            </a:br>
            <a:r>
              <a:rPr lang="en-US" dirty="0" smtClean="0"/>
              <a:t> </a:t>
            </a:r>
            <a:endParaRPr lang="en-US" dirty="0"/>
          </a:p>
        </p:txBody>
      </p:sp>
    </p:spTree>
  </p:cSld>
  <p:clrMapOvr>
    <a:masterClrMapping/>
  </p:clrMapOvr>
  <p:transition spd="med">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Clr>
                <a:schemeClr val="accent1">
                  <a:lumMod val="75000"/>
                </a:schemeClr>
              </a:buClr>
              <a:buFont typeface="Wingdings" pitchFamily="2" charset="2"/>
              <a:buChar char="ü"/>
            </a:pPr>
            <a:r>
              <a:rPr lang="ar-SA" b="1" dirty="0" smtClean="0">
                <a:solidFill>
                  <a:schemeClr val="bg1"/>
                </a:solidFill>
              </a:rPr>
              <a:t>تمیز کردن پدالها پس از استفاده با دقت بیشتر باید انجام شود وژل مالیده شده روی سطح فلزی پدالها باید کاملا از روی آن تمیز شود . </a:t>
            </a:r>
            <a:endParaRPr lang="en-US" b="1" dirty="0" smtClean="0">
              <a:solidFill>
                <a:schemeClr val="bg1"/>
              </a:solidFill>
            </a:endParaRPr>
          </a:p>
          <a:p>
            <a:pPr algn="r" rtl="1">
              <a:buClr>
                <a:schemeClr val="accent1">
                  <a:lumMod val="75000"/>
                </a:schemeClr>
              </a:buClr>
              <a:buFont typeface="Wingdings" pitchFamily="2" charset="2"/>
              <a:buChar char="ü"/>
            </a:pPr>
            <a:r>
              <a:rPr lang="ar-SA" b="1" dirty="0" smtClean="0">
                <a:solidFill>
                  <a:schemeClr val="bg1"/>
                </a:solidFill>
              </a:rPr>
              <a:t>از فروبردن پدالها درون آب جدا خودداری کنید . بعد از نظافت دستگاه بلافاصله دستگاه را روشن نکنید .</a:t>
            </a:r>
            <a:endParaRPr lang="en-US" b="1" dirty="0" smtClean="0">
              <a:solidFill>
                <a:schemeClr val="bg1"/>
              </a:solidFill>
            </a:endParaRPr>
          </a:p>
          <a:p>
            <a:pPr algn="r" rtl="1">
              <a:buClr>
                <a:schemeClr val="accent1">
                  <a:lumMod val="75000"/>
                </a:schemeClr>
              </a:buClr>
              <a:buFont typeface="Wingdings" pitchFamily="2" charset="2"/>
              <a:buChar char="ü"/>
            </a:pPr>
            <a:r>
              <a:rPr lang="ar-SA" b="1" dirty="0" smtClean="0">
                <a:solidFill>
                  <a:schemeClr val="bg1"/>
                </a:solidFill>
              </a:rPr>
              <a:t>در صورت ضد عفونی کردن محیط توسط ماکروجت برای جلوگیری از آسیب دستگاه ، حتما روکش غیر قابل نفوذ بر روی دستگاه قرار دهید .</a:t>
            </a:r>
            <a:endParaRPr lang="en-US" b="1" dirty="0" smtClean="0">
              <a:solidFill>
                <a:schemeClr val="bg1"/>
              </a:solidFill>
            </a:endParaRPr>
          </a:p>
          <a:p>
            <a:pPr algn="r" rtl="1">
              <a:buClr>
                <a:schemeClr val="accent1">
                  <a:lumMod val="75000"/>
                </a:schemeClr>
              </a:buClr>
              <a:buFont typeface="Wingdings" pitchFamily="2" charset="2"/>
              <a:buChar char="ü"/>
            </a:pPr>
            <a:r>
              <a:rPr lang="ar-SA" b="1" dirty="0" smtClean="0">
                <a:solidFill>
                  <a:schemeClr val="bg1"/>
                </a:solidFill>
              </a:rPr>
              <a:t>هرگز دستگاه را با دکونکس ودکوسپت ضد عفونی نکنیدوفقط با پنبه والکل دستگاه را تمیز کنید .</a:t>
            </a:r>
            <a:endParaRPr lang="en-US" b="1" dirty="0" smtClean="0">
              <a:solidFill>
                <a:schemeClr val="bg1"/>
              </a:solidFill>
            </a:endParaRPr>
          </a:p>
          <a:p>
            <a:pPr algn="r" rtl="1">
              <a:buClr>
                <a:schemeClr val="accent1">
                  <a:lumMod val="75000"/>
                </a:schemeClr>
              </a:buClr>
              <a:buFont typeface="Wingdings" pitchFamily="2" charset="2"/>
              <a:buChar char="ü"/>
            </a:pPr>
            <a:r>
              <a:rPr lang="ar-SA" b="1" dirty="0" smtClean="0">
                <a:solidFill>
                  <a:schemeClr val="bg1"/>
                </a:solidFill>
              </a:rPr>
              <a:t>بعد از ریختن مایعات یا سرم برروی دستگاه بلافاصله باطری را از دستگاه جدا کرده وازبرق بکشید وبا بخش فنی شرکت تماس بگیرید .</a:t>
            </a:r>
            <a:endParaRPr lang="en-US" b="1" dirty="0" smtClean="0">
              <a:solidFill>
                <a:schemeClr val="bg1"/>
              </a:solidFill>
            </a:endParaRPr>
          </a:p>
          <a:p>
            <a:pPr algn="r" rtl="1">
              <a:buClr>
                <a:schemeClr val="accent1">
                  <a:lumMod val="75000"/>
                </a:schemeClr>
              </a:buClr>
              <a:buNone/>
            </a:pPr>
            <a:endParaRPr lang="en-US" b="1" dirty="0" smtClean="0">
              <a:solidFill>
                <a:schemeClr val="bg1"/>
              </a:solidFill>
            </a:endParaRPr>
          </a:p>
          <a:p>
            <a:pPr algn="r">
              <a:buClr>
                <a:schemeClr val="accent1">
                  <a:lumMod val="75000"/>
                </a:schemeClr>
              </a:buClr>
              <a:buFont typeface="Wingdings" pitchFamily="2" charset="2"/>
              <a:buChar char="ü"/>
            </a:pPr>
            <a:endParaRPr lang="en-US" b="1" dirty="0">
              <a:solidFill>
                <a:schemeClr val="bg1"/>
              </a:solidFill>
            </a:endParaRPr>
          </a:p>
        </p:txBody>
      </p:sp>
      <p:sp>
        <p:nvSpPr>
          <p:cNvPr id="3" name="Title 2"/>
          <p:cNvSpPr>
            <a:spLocks noGrp="1"/>
          </p:cNvSpPr>
          <p:nvPr>
            <p:ph type="title"/>
          </p:nvPr>
        </p:nvSpPr>
        <p:spPr/>
        <p:txBody>
          <a:bodyPr/>
          <a:lstStyle/>
          <a:p>
            <a:endParaRPr lang="en-US"/>
          </a:p>
        </p:txBody>
      </p:sp>
    </p:spTree>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Garden"/>
          <p:cNvPicPr>
            <a:picLocks noChangeAspect="1" noChangeArrowheads="1"/>
          </p:cNvPicPr>
          <p:nvPr/>
        </p:nvPicPr>
        <p:blipFill>
          <a:blip r:embed="rId2" cstate="print"/>
          <a:stretch>
            <a:fillRect/>
          </a:stretch>
        </p:blipFill>
        <p:spPr bwMode="auto">
          <a:xfrm>
            <a:off x="0" y="0"/>
            <a:ext cx="9144000" cy="6858000"/>
          </a:xfrm>
          <a:prstGeom prst="rect">
            <a:avLst/>
          </a:prstGeom>
          <a:noFill/>
          <a:effectLst>
            <a:outerShdw dist="35921" dir="2700000" algn="ctr" rotWithShape="0">
              <a:srgbClr val="000000"/>
            </a:outerShdw>
          </a:effectLst>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Clr>
                <a:schemeClr val="accent1">
                  <a:lumMod val="75000"/>
                </a:schemeClr>
              </a:buClr>
              <a:buFont typeface="Wingdings" pitchFamily="2" charset="2"/>
              <a:buChar char="ü"/>
            </a:pPr>
            <a:r>
              <a:rPr lang="fa-IR" b="1" dirty="0" smtClean="0">
                <a:solidFill>
                  <a:schemeClr val="bg1"/>
                </a:solidFill>
                <a:latin typeface="Gill Sans MT" pitchFamily="34" charset="0"/>
              </a:rPr>
              <a:t>شوک </a:t>
            </a:r>
            <a:r>
              <a:rPr lang="fa-IR" b="1" dirty="0" smtClean="0">
                <a:solidFill>
                  <a:schemeClr val="bg1"/>
                </a:solidFill>
                <a:latin typeface="Gill Sans MT" pitchFamily="34" charset="0"/>
              </a:rPr>
              <a:t>هماهنگ </a:t>
            </a:r>
            <a:r>
              <a:rPr lang="fa-IR" b="1" dirty="0" smtClean="0">
                <a:solidFill>
                  <a:schemeClr val="bg1"/>
                </a:solidFill>
                <a:latin typeface="Gill Sans MT" pitchFamily="34" charset="0"/>
              </a:rPr>
              <a:t>کاردیوورژن</a:t>
            </a:r>
            <a:r>
              <a:rPr lang="fa-IR" b="1" dirty="0" smtClean="0">
                <a:solidFill>
                  <a:schemeClr val="bg1"/>
                </a:solidFill>
                <a:latin typeface="Gill Sans MT" pitchFamily="34" charset="0"/>
              </a:rPr>
              <a:t>  </a:t>
            </a:r>
            <a:r>
              <a:rPr lang="en-US" b="1" dirty="0" err="1" smtClean="0">
                <a:solidFill>
                  <a:schemeClr val="bg1"/>
                </a:solidFill>
                <a:latin typeface="Gill Sans MT" pitchFamily="34" charset="0"/>
              </a:rPr>
              <a:t>cardioversion</a:t>
            </a:r>
            <a:r>
              <a:rPr lang="en-US" b="1" dirty="0" smtClean="0">
                <a:solidFill>
                  <a:schemeClr val="bg1"/>
                </a:solidFill>
                <a:latin typeface="Gill Sans MT" pitchFamily="34" charset="0"/>
              </a:rPr>
              <a:t> </a:t>
            </a:r>
            <a:r>
              <a:rPr lang="en-US" b="1" dirty="0" smtClean="0">
                <a:solidFill>
                  <a:schemeClr val="bg1"/>
                </a:solidFill>
                <a:latin typeface="Gill Sans MT" pitchFamily="34" charset="0"/>
              </a:rPr>
              <a:t>)</a:t>
            </a:r>
            <a:r>
              <a:rPr lang="fa-IR" b="1" dirty="0" smtClean="0">
                <a:solidFill>
                  <a:schemeClr val="bg1"/>
                </a:solidFill>
                <a:latin typeface="Gill Sans MT" pitchFamily="34" charset="0"/>
              </a:rPr>
              <a:t> )</a:t>
            </a:r>
            <a:endParaRPr lang="en-US" dirty="0" smtClean="0">
              <a:solidFill>
                <a:schemeClr val="bg1"/>
              </a:solidFill>
              <a:latin typeface="Gill Sans MT" pitchFamily="34" charset="0"/>
            </a:endParaRPr>
          </a:p>
          <a:p>
            <a:pPr algn="r" rtl="1">
              <a:buNone/>
            </a:pPr>
            <a:endParaRPr lang="fa-IR" b="1" dirty="0" smtClean="0">
              <a:latin typeface="Gill Sans MT" pitchFamily="34" charset="0"/>
            </a:endParaRPr>
          </a:p>
          <a:p>
            <a:pPr algn="r" rtl="1">
              <a:buNone/>
            </a:pPr>
            <a:endParaRPr lang="fa-IR" b="1" dirty="0" smtClean="0">
              <a:latin typeface="Gill Sans MT" pitchFamily="34" charset="0"/>
            </a:endParaRPr>
          </a:p>
          <a:p>
            <a:pPr algn="r" rtl="1">
              <a:buNone/>
            </a:pPr>
            <a:endParaRPr lang="fa-IR" b="1" dirty="0" smtClean="0">
              <a:latin typeface="Gill Sans MT" pitchFamily="34" charset="0"/>
            </a:endParaRPr>
          </a:p>
          <a:p>
            <a:pPr algn="r" rtl="1">
              <a:buClr>
                <a:schemeClr val="accent1">
                  <a:lumMod val="75000"/>
                </a:schemeClr>
              </a:buClr>
              <a:buFont typeface="Wingdings" pitchFamily="2" charset="2"/>
              <a:buChar char="ü"/>
            </a:pPr>
            <a:r>
              <a:rPr lang="fa-IR" b="1" dirty="0" smtClean="0">
                <a:solidFill>
                  <a:schemeClr val="bg1"/>
                </a:solidFill>
                <a:latin typeface="Gill Sans MT" pitchFamily="34" charset="0"/>
              </a:rPr>
              <a:t>شوک </a:t>
            </a:r>
            <a:r>
              <a:rPr lang="fa-IR" b="1" dirty="0" smtClean="0">
                <a:solidFill>
                  <a:schemeClr val="bg1"/>
                </a:solidFill>
                <a:latin typeface="Gill Sans MT" pitchFamily="34" charset="0"/>
              </a:rPr>
              <a:t>غیرهماهنگ </a:t>
            </a:r>
            <a:r>
              <a:rPr lang="fa-IR" b="1" dirty="0" smtClean="0">
                <a:solidFill>
                  <a:schemeClr val="bg1"/>
                </a:solidFill>
                <a:latin typeface="Gill Sans MT" pitchFamily="34" charset="0"/>
              </a:rPr>
              <a:t>دفیبریلاسیون</a:t>
            </a:r>
            <a:r>
              <a:rPr lang="fa-IR" b="1" dirty="0" smtClean="0">
                <a:solidFill>
                  <a:schemeClr val="bg1"/>
                </a:solidFill>
                <a:latin typeface="Gill Sans MT" pitchFamily="34" charset="0"/>
              </a:rPr>
              <a:t>  </a:t>
            </a:r>
            <a:r>
              <a:rPr lang="en-US" b="1" dirty="0" err="1" smtClean="0">
                <a:solidFill>
                  <a:schemeClr val="bg1"/>
                </a:solidFill>
                <a:latin typeface="Gill Sans MT" pitchFamily="34" charset="0"/>
              </a:rPr>
              <a:t>Defibrilation</a:t>
            </a:r>
            <a:r>
              <a:rPr lang="en-US" b="1" dirty="0" smtClean="0">
                <a:solidFill>
                  <a:schemeClr val="bg1"/>
                </a:solidFill>
                <a:latin typeface="Gill Sans MT" pitchFamily="34" charset="0"/>
              </a:rPr>
              <a:t> </a:t>
            </a:r>
            <a:r>
              <a:rPr lang="en-US" b="1" dirty="0" smtClean="0">
                <a:solidFill>
                  <a:schemeClr val="bg1"/>
                </a:solidFill>
                <a:latin typeface="Gill Sans MT" pitchFamily="34" charset="0"/>
              </a:rPr>
              <a:t>)</a:t>
            </a:r>
            <a:r>
              <a:rPr lang="fa-IR" b="1" dirty="0" smtClean="0">
                <a:solidFill>
                  <a:schemeClr val="bg1"/>
                </a:solidFill>
                <a:latin typeface="Gill Sans MT" pitchFamily="34" charset="0"/>
              </a:rPr>
              <a:t> )</a:t>
            </a:r>
            <a:endParaRPr lang="en-US" dirty="0" smtClean="0">
              <a:solidFill>
                <a:schemeClr val="bg1"/>
              </a:solidFill>
              <a:latin typeface="Gill Sans MT" pitchFamily="34" charset="0"/>
            </a:endParaRPr>
          </a:p>
          <a:p>
            <a:pPr algn="r" rtl="1"/>
            <a:endParaRPr lang="en-US" dirty="0">
              <a:latin typeface="Gill Sans MT" pitchFamily="34" charset="0"/>
            </a:endParaRPr>
          </a:p>
        </p:txBody>
      </p:sp>
      <p:sp>
        <p:nvSpPr>
          <p:cNvPr id="3" name="Title 2"/>
          <p:cNvSpPr>
            <a:spLocks noGrp="1"/>
          </p:cNvSpPr>
          <p:nvPr>
            <p:ph type="title"/>
          </p:nvPr>
        </p:nvSpPr>
        <p:spPr/>
        <p:txBody>
          <a:bodyPr/>
          <a:lstStyle/>
          <a:p>
            <a:pPr algn="ctr"/>
            <a:r>
              <a:rPr lang="fa-IR" b="1" dirty="0" smtClean="0"/>
              <a:t>انواع </a:t>
            </a:r>
            <a:r>
              <a:rPr lang="fa-IR" b="1" dirty="0" smtClean="0"/>
              <a:t>شوک الکتریکی</a:t>
            </a:r>
            <a:endParaRPr lang="en-US" dirty="0"/>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609600" y="609600"/>
            <a:ext cx="8305800" cy="5016758"/>
          </a:xfrm>
          <a:prstGeom prst="rect">
            <a:avLst/>
          </a:prstGeom>
          <a:noFill/>
          <a:ln w="9525">
            <a:noFill/>
            <a:miter lim="800000"/>
            <a:headEnd/>
            <a:tailEnd/>
          </a:ln>
        </p:spPr>
        <p:txBody>
          <a:bodyPr wrap="square">
            <a:spAutoFit/>
          </a:bodyPr>
          <a:lstStyle/>
          <a:p>
            <a:pPr algn="r" rtl="1"/>
            <a:r>
              <a:rPr lang="en-US" sz="3200" b="1" dirty="0">
                <a:solidFill>
                  <a:schemeClr val="tx1">
                    <a:lumMod val="95000"/>
                  </a:schemeClr>
                </a:solidFill>
                <a:latin typeface="Gill Sans MT" pitchFamily="34" charset="0"/>
                <a:cs typeface="+mj-cs"/>
              </a:rPr>
              <a:t>Electrical </a:t>
            </a:r>
            <a:r>
              <a:rPr lang="en-US" sz="3200" b="1" dirty="0" err="1">
                <a:solidFill>
                  <a:schemeClr val="tx1">
                    <a:lumMod val="95000"/>
                  </a:schemeClr>
                </a:solidFill>
                <a:latin typeface="Gill Sans MT" pitchFamily="34" charset="0"/>
                <a:cs typeface="+mj-cs"/>
              </a:rPr>
              <a:t>cardioversion</a:t>
            </a:r>
            <a:r>
              <a:rPr lang="en-US" sz="3200" b="1" dirty="0">
                <a:solidFill>
                  <a:schemeClr val="tx1">
                    <a:lumMod val="95000"/>
                  </a:schemeClr>
                </a:solidFill>
                <a:latin typeface="Gill Sans MT" pitchFamily="34" charset="0"/>
                <a:cs typeface="+mj-cs"/>
              </a:rPr>
              <a:t> / defibrillation</a:t>
            </a:r>
          </a:p>
          <a:p>
            <a:pPr algn="r" rtl="1"/>
            <a:endParaRPr lang="fa-IR" sz="2400" b="1" dirty="0">
              <a:latin typeface="Gill Sans MT" pitchFamily="34" charset="0"/>
              <a:cs typeface="+mj-cs"/>
            </a:endParaRPr>
          </a:p>
          <a:p>
            <a:pPr algn="r" rtl="1">
              <a:buClr>
                <a:schemeClr val="accent1">
                  <a:lumMod val="75000"/>
                </a:schemeClr>
              </a:buClr>
              <a:buFont typeface="Wingdings" pitchFamily="2" charset="2"/>
              <a:buChar char="q"/>
            </a:pPr>
            <a:r>
              <a:rPr lang="en-US" sz="2400" b="1" dirty="0">
                <a:solidFill>
                  <a:schemeClr val="bg1"/>
                </a:solidFill>
                <a:latin typeface="Gill Sans MT" pitchFamily="34" charset="0"/>
                <a:cs typeface="+mj-cs"/>
              </a:rPr>
              <a:t>ECV </a:t>
            </a:r>
            <a:r>
              <a:rPr lang="fa-IR" sz="2400" b="1" dirty="0">
                <a:solidFill>
                  <a:schemeClr val="bg1"/>
                </a:solidFill>
                <a:latin typeface="Gill Sans MT" pitchFamily="34" charset="0"/>
                <a:cs typeface="+mj-cs"/>
              </a:rPr>
              <a:t> با دوروش انجام میشود:</a:t>
            </a:r>
          </a:p>
          <a:p>
            <a:pPr algn="r" rtl="1">
              <a:buClr>
                <a:schemeClr val="accent1">
                  <a:lumMod val="75000"/>
                </a:schemeClr>
              </a:buClr>
              <a:buFont typeface="Wingdings" pitchFamily="2" charset="2"/>
              <a:buChar char="q"/>
            </a:pPr>
            <a:r>
              <a:rPr lang="fa-IR" sz="2400" b="1" dirty="0">
                <a:solidFill>
                  <a:schemeClr val="bg1"/>
                </a:solidFill>
                <a:latin typeface="Gill Sans MT" pitchFamily="34" charset="0"/>
                <a:cs typeface="+mj-cs"/>
              </a:rPr>
              <a:t> </a:t>
            </a:r>
            <a:r>
              <a:rPr lang="fa-IR" sz="2400" b="1" dirty="0" smtClean="0">
                <a:solidFill>
                  <a:schemeClr val="bg1"/>
                </a:solidFill>
                <a:latin typeface="Gill Sans MT" pitchFamily="34" charset="0"/>
                <a:cs typeface="+mj-cs"/>
              </a:rPr>
              <a:t>با </a:t>
            </a:r>
            <a:r>
              <a:rPr lang="fa-IR" sz="2400" b="1" dirty="0">
                <a:solidFill>
                  <a:schemeClr val="bg1"/>
                </a:solidFill>
                <a:latin typeface="Gill Sans MT" pitchFamily="34" charset="0"/>
                <a:cs typeface="+mj-cs"/>
              </a:rPr>
              <a:t>جريان الکتريکی مستقيم </a:t>
            </a:r>
            <a:r>
              <a:rPr lang="en-US" sz="2400" b="1" dirty="0">
                <a:solidFill>
                  <a:schemeClr val="bg1"/>
                </a:solidFill>
                <a:latin typeface="Gill Sans MT" pitchFamily="34" charset="0"/>
                <a:cs typeface="+mj-cs"/>
              </a:rPr>
              <a:t>(</a:t>
            </a:r>
            <a:r>
              <a:rPr lang="en-US" sz="2400" b="1" dirty="0" err="1">
                <a:solidFill>
                  <a:schemeClr val="bg1"/>
                </a:solidFill>
                <a:latin typeface="Gill Sans MT" pitchFamily="34" charset="0"/>
                <a:cs typeface="+mj-cs"/>
              </a:rPr>
              <a:t>monophasic</a:t>
            </a:r>
            <a:r>
              <a:rPr lang="en-US" sz="2400" b="1" dirty="0">
                <a:solidFill>
                  <a:schemeClr val="bg1"/>
                </a:solidFill>
                <a:latin typeface="Gill Sans MT" pitchFamily="34" charset="0"/>
                <a:cs typeface="+mj-cs"/>
              </a:rPr>
              <a:t> ) </a:t>
            </a:r>
            <a:endParaRPr lang="fa-IR" sz="2400" b="1" dirty="0">
              <a:solidFill>
                <a:schemeClr val="bg1"/>
              </a:solidFill>
              <a:latin typeface="Gill Sans MT" pitchFamily="34" charset="0"/>
              <a:cs typeface="+mj-cs"/>
            </a:endParaRPr>
          </a:p>
          <a:p>
            <a:pPr algn="r" rtl="1">
              <a:buClr>
                <a:schemeClr val="accent1">
                  <a:lumMod val="75000"/>
                </a:schemeClr>
              </a:buClr>
              <a:buFont typeface="Wingdings" pitchFamily="2" charset="2"/>
              <a:buChar char="q"/>
            </a:pPr>
            <a:r>
              <a:rPr lang="en-US" sz="2400" b="1" dirty="0" smtClean="0">
                <a:solidFill>
                  <a:schemeClr val="bg1"/>
                </a:solidFill>
                <a:latin typeface="Gill Sans MT" pitchFamily="34" charset="0"/>
                <a:cs typeface="+mj-cs"/>
              </a:rPr>
              <a:t> </a:t>
            </a:r>
            <a:r>
              <a:rPr lang="fa-IR" sz="2400" b="1" dirty="0">
                <a:solidFill>
                  <a:schemeClr val="bg1"/>
                </a:solidFill>
                <a:latin typeface="Gill Sans MT" pitchFamily="34" charset="0"/>
                <a:cs typeface="+mj-cs"/>
              </a:rPr>
              <a:t>با جريان الکتريکی متناوب </a:t>
            </a:r>
            <a:r>
              <a:rPr lang="en-US" sz="2400" b="1" dirty="0">
                <a:solidFill>
                  <a:schemeClr val="bg1"/>
                </a:solidFill>
                <a:latin typeface="Gill Sans MT" pitchFamily="34" charset="0"/>
                <a:cs typeface="+mj-cs"/>
              </a:rPr>
              <a:t>(Biphasic )</a:t>
            </a:r>
          </a:p>
          <a:p>
            <a:pPr algn="r" rtl="1">
              <a:buClr>
                <a:schemeClr val="accent1">
                  <a:lumMod val="75000"/>
                </a:schemeClr>
              </a:buClr>
              <a:buFont typeface="Wingdings" pitchFamily="2" charset="2"/>
              <a:buChar char="q"/>
            </a:pPr>
            <a:r>
              <a:rPr lang="en-US" sz="2400" b="1" dirty="0">
                <a:solidFill>
                  <a:schemeClr val="bg1"/>
                </a:solidFill>
                <a:latin typeface="Gill Sans MT" pitchFamily="34" charset="0"/>
                <a:cs typeface="+mj-cs"/>
              </a:rPr>
              <a:t> </a:t>
            </a:r>
            <a:r>
              <a:rPr lang="fa-IR" sz="2400" b="1" dirty="0">
                <a:solidFill>
                  <a:schemeClr val="bg1"/>
                </a:solidFill>
                <a:latin typeface="Gill Sans MT" pitchFamily="34" charset="0"/>
                <a:cs typeface="+mj-cs"/>
              </a:rPr>
              <a:t>برطبق مطالعات انجام شده شوک با جريان بای فازيک مؤثرتر از جريان منوفازيک است .</a:t>
            </a:r>
          </a:p>
          <a:p>
            <a:pPr algn="r" rtl="1">
              <a:buClr>
                <a:schemeClr val="accent1">
                  <a:lumMod val="75000"/>
                </a:schemeClr>
              </a:buClr>
              <a:buFont typeface="Wingdings" pitchFamily="2" charset="2"/>
              <a:buChar char="q"/>
            </a:pPr>
            <a:r>
              <a:rPr lang="en-US" sz="2400" b="1" dirty="0">
                <a:solidFill>
                  <a:schemeClr val="bg1"/>
                </a:solidFill>
                <a:latin typeface="Gill Sans MT" pitchFamily="34" charset="0"/>
                <a:cs typeface="+mj-cs"/>
              </a:rPr>
              <a:t>Synchronized DC shock </a:t>
            </a:r>
            <a:r>
              <a:rPr lang="fa-IR" sz="2400" b="1" dirty="0">
                <a:solidFill>
                  <a:schemeClr val="bg1"/>
                </a:solidFill>
                <a:latin typeface="Gill Sans MT" pitchFamily="34" charset="0"/>
                <a:cs typeface="+mj-cs"/>
              </a:rPr>
              <a:t>  : در اين روش جريان الکتريکی مستقيم در مدت زمان کمتر از</a:t>
            </a:r>
            <a:r>
              <a:rPr lang="en-US" sz="2400" b="1" dirty="0">
                <a:solidFill>
                  <a:schemeClr val="bg1"/>
                </a:solidFill>
                <a:latin typeface="Gill Sans MT" pitchFamily="34" charset="0"/>
                <a:cs typeface="+mj-cs"/>
              </a:rPr>
              <a:t> 0.01-0.02   </a:t>
            </a:r>
            <a:r>
              <a:rPr lang="fa-IR" sz="2400" b="1" dirty="0">
                <a:solidFill>
                  <a:schemeClr val="bg1"/>
                </a:solidFill>
                <a:latin typeface="Gill Sans MT" pitchFamily="34" charset="0"/>
                <a:cs typeface="+mj-cs"/>
              </a:rPr>
              <a:t>ثانيه و همزمان با موج </a:t>
            </a:r>
            <a:r>
              <a:rPr lang="en-US" sz="2400" b="1" dirty="0">
                <a:solidFill>
                  <a:schemeClr val="bg1"/>
                </a:solidFill>
                <a:latin typeface="Gill Sans MT" pitchFamily="34" charset="0"/>
                <a:cs typeface="+mj-cs"/>
              </a:rPr>
              <a:t>QRS</a:t>
            </a:r>
            <a:r>
              <a:rPr lang="fa-IR" sz="2400" b="1" dirty="0">
                <a:solidFill>
                  <a:schemeClr val="bg1"/>
                </a:solidFill>
                <a:latin typeface="Gill Sans MT" pitchFamily="34" charset="0"/>
                <a:cs typeface="+mj-cs"/>
              </a:rPr>
              <a:t> ( قله موج </a:t>
            </a:r>
            <a:r>
              <a:rPr lang="en-US" sz="2400" b="1" dirty="0">
                <a:solidFill>
                  <a:schemeClr val="bg1"/>
                </a:solidFill>
                <a:latin typeface="Gill Sans MT" pitchFamily="34" charset="0"/>
                <a:cs typeface="+mj-cs"/>
              </a:rPr>
              <a:t>R</a:t>
            </a:r>
            <a:r>
              <a:rPr lang="fa-IR" sz="2400" b="1" dirty="0">
                <a:solidFill>
                  <a:schemeClr val="bg1"/>
                </a:solidFill>
                <a:latin typeface="Gill Sans MT" pitchFamily="34" charset="0"/>
                <a:cs typeface="+mj-cs"/>
              </a:rPr>
              <a:t> ) به قلب وارد ميشود .</a:t>
            </a:r>
          </a:p>
          <a:p>
            <a:pPr algn="r" rtl="1">
              <a:buClr>
                <a:schemeClr val="accent1">
                  <a:lumMod val="75000"/>
                </a:schemeClr>
              </a:buClr>
              <a:buFont typeface="Wingdings" pitchFamily="2" charset="2"/>
              <a:buChar char="q"/>
            </a:pPr>
            <a:r>
              <a:rPr lang="en-US" sz="2400" b="1" dirty="0" err="1">
                <a:solidFill>
                  <a:schemeClr val="bg1"/>
                </a:solidFill>
                <a:latin typeface="Gill Sans MT" pitchFamily="34" charset="0"/>
                <a:cs typeface="+mj-cs"/>
              </a:rPr>
              <a:t>Asynchronized</a:t>
            </a:r>
            <a:r>
              <a:rPr lang="en-US" sz="2400" b="1" dirty="0">
                <a:solidFill>
                  <a:schemeClr val="bg1"/>
                </a:solidFill>
                <a:latin typeface="Gill Sans MT" pitchFamily="34" charset="0"/>
                <a:cs typeface="+mj-cs"/>
              </a:rPr>
              <a:t> DC shock </a:t>
            </a:r>
            <a:r>
              <a:rPr lang="fa-IR" sz="2400" b="1" dirty="0">
                <a:solidFill>
                  <a:schemeClr val="bg1"/>
                </a:solidFill>
                <a:latin typeface="Gill Sans MT" pitchFamily="34" charset="0"/>
                <a:cs typeface="+mj-cs"/>
              </a:rPr>
              <a:t> : در اين وضعيت تخليه الکتريکی بطور تصادفی بدون وجود رابطه زمانی با اجزاء الکتريکی موج قلبی وارد ميشود . </a:t>
            </a:r>
            <a:r>
              <a:rPr lang="en-US" sz="2400" b="1" dirty="0">
                <a:solidFill>
                  <a:schemeClr val="bg1"/>
                </a:solidFill>
                <a:latin typeface="Gill Sans MT" pitchFamily="34" charset="0"/>
                <a:cs typeface="+mj-cs"/>
              </a:rPr>
              <a:t>(Defibrillation ) </a:t>
            </a:r>
            <a:endParaRPr lang="fa-IR" sz="2400" b="1" dirty="0">
              <a:solidFill>
                <a:schemeClr val="bg1"/>
              </a:solidFill>
              <a:latin typeface="Gill Sans MT" pitchFamily="34" charset="0"/>
              <a:cs typeface="+mj-cs"/>
            </a:endParaRPr>
          </a:p>
        </p:txBody>
      </p:sp>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fa-IR" b="1" dirty="0" smtClean="0">
                <a:solidFill>
                  <a:schemeClr val="bg1"/>
                </a:solidFill>
                <a:latin typeface="Gill Sans MT" pitchFamily="34" charset="0"/>
              </a:rPr>
              <a:t>   استفاده </a:t>
            </a:r>
            <a:r>
              <a:rPr lang="fa-IR" b="1" dirty="0" smtClean="0">
                <a:solidFill>
                  <a:schemeClr val="bg1"/>
                </a:solidFill>
                <a:latin typeface="Gill Sans MT" pitchFamily="34" charset="0"/>
              </a:rPr>
              <a:t>از نیروی الکتریکی جهت ختم تاکی دیس ریتمیهایی که </a:t>
            </a:r>
            <a:r>
              <a:rPr lang="fa-IR" b="1" dirty="0" smtClean="0">
                <a:solidFill>
                  <a:schemeClr val="bg1"/>
                </a:solidFill>
                <a:latin typeface="Gill Sans MT" pitchFamily="34" charset="0"/>
              </a:rPr>
              <a:t>دارای کمپلکس </a:t>
            </a:r>
            <a:r>
              <a:rPr lang="fa-IR" b="1" dirty="0" smtClean="0">
                <a:solidFill>
                  <a:schemeClr val="bg1"/>
                </a:solidFill>
                <a:latin typeface="Gill Sans MT" pitchFamily="34" charset="0"/>
              </a:rPr>
              <a:t>های </a:t>
            </a:r>
            <a:r>
              <a:rPr lang="en-US" b="1" dirty="0" smtClean="0">
                <a:solidFill>
                  <a:schemeClr val="bg1"/>
                </a:solidFill>
                <a:latin typeface="Gill Sans MT" pitchFamily="34" charset="0"/>
              </a:rPr>
              <a:t>QRS </a:t>
            </a:r>
            <a:r>
              <a:rPr lang="fa-IR" b="1" dirty="0" smtClean="0">
                <a:solidFill>
                  <a:schemeClr val="bg1"/>
                </a:solidFill>
                <a:latin typeface="Gill Sans MT" pitchFamily="34" charset="0"/>
              </a:rPr>
              <a:t>می باشند ( فیبریلاسیون دهلیزی ، تاکیکاردی بطنی  ، فلوتر دهلیزی و...)</a:t>
            </a:r>
            <a:endParaRPr lang="en-US" dirty="0">
              <a:solidFill>
                <a:schemeClr val="bg1"/>
              </a:solidFill>
              <a:latin typeface="Gill Sans MT" pitchFamily="34" charset="0"/>
            </a:endParaRPr>
          </a:p>
        </p:txBody>
      </p:sp>
      <p:sp>
        <p:nvSpPr>
          <p:cNvPr id="3" name="Title 2"/>
          <p:cNvSpPr>
            <a:spLocks noGrp="1"/>
          </p:cNvSpPr>
          <p:nvPr>
            <p:ph type="title"/>
          </p:nvPr>
        </p:nvSpPr>
        <p:spPr/>
        <p:txBody>
          <a:bodyPr/>
          <a:lstStyle/>
          <a:p>
            <a:pPr algn="ctr"/>
            <a:r>
              <a:rPr lang="en-US" b="1" dirty="0" err="1" smtClean="0"/>
              <a:t>Cardioversion</a:t>
            </a:r>
            <a:endParaRPr lang="en-US" dirty="0"/>
          </a:p>
        </p:txBody>
      </p:sp>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fa-IR" b="1" dirty="0" smtClean="0">
                <a:solidFill>
                  <a:schemeClr val="bg1"/>
                </a:solidFill>
                <a:latin typeface="Gill Sans MT" pitchFamily="34" charset="0"/>
              </a:rPr>
              <a:t>   کاردیوورژن</a:t>
            </a:r>
            <a:r>
              <a:rPr lang="fa-IR" b="1" dirty="0" smtClean="0">
                <a:solidFill>
                  <a:schemeClr val="bg1"/>
                </a:solidFill>
                <a:latin typeface="Gill Sans MT" pitchFamily="34" charset="0"/>
              </a:rPr>
              <a:t> یک درمان انتخابی است و برای درمان تاکی دیس ریتمی </a:t>
            </a:r>
            <a:r>
              <a:rPr lang="fa-IR" b="1" dirty="0" smtClean="0">
                <a:solidFill>
                  <a:schemeClr val="bg1"/>
                </a:solidFill>
                <a:latin typeface="Gill Sans MT" pitchFamily="34" charset="0"/>
              </a:rPr>
              <a:t>هایی که :</a:t>
            </a:r>
          </a:p>
          <a:p>
            <a:pPr algn="r" rtl="1">
              <a:buNone/>
            </a:pPr>
            <a:endParaRPr lang="fa-IR" dirty="0" smtClean="0">
              <a:solidFill>
                <a:schemeClr val="bg1"/>
              </a:solidFill>
              <a:latin typeface="Gill Sans MT" pitchFamily="34" charset="0"/>
            </a:endParaRPr>
          </a:p>
          <a:p>
            <a:pPr algn="r" rtl="1">
              <a:buNone/>
            </a:pPr>
            <a:r>
              <a:rPr lang="fa-IR" b="1" dirty="0" smtClean="0">
                <a:solidFill>
                  <a:schemeClr val="bg1"/>
                </a:solidFill>
                <a:latin typeface="Gill Sans MT" pitchFamily="34" charset="0"/>
              </a:rPr>
              <a:t>1 </a:t>
            </a:r>
            <a:r>
              <a:rPr lang="fa-IR" b="1" dirty="0" smtClean="0">
                <a:solidFill>
                  <a:schemeClr val="bg1"/>
                </a:solidFill>
                <a:latin typeface="Gill Sans MT" pitchFamily="34" charset="0"/>
              </a:rPr>
              <a:t>- موجب بروز یا وخیم شدن اختلالات همودینامیکی می گردند.</a:t>
            </a:r>
            <a:endParaRPr lang="fa-IR" dirty="0" smtClean="0">
              <a:solidFill>
                <a:schemeClr val="bg1"/>
              </a:solidFill>
              <a:latin typeface="Gill Sans MT" pitchFamily="34" charset="0"/>
            </a:endParaRPr>
          </a:p>
          <a:p>
            <a:pPr algn="r" rtl="1">
              <a:buNone/>
            </a:pPr>
            <a:r>
              <a:rPr lang="fa-IR" b="1" dirty="0" smtClean="0">
                <a:solidFill>
                  <a:schemeClr val="bg1"/>
                </a:solidFill>
                <a:latin typeface="Gill Sans MT" pitchFamily="34" charset="0"/>
              </a:rPr>
              <a:t>2 - موجب بروز یا وخیم شدن بیمارهای ایسکمیک قلبی می گردند.</a:t>
            </a:r>
            <a:endParaRPr lang="fa-IR" dirty="0" smtClean="0">
              <a:solidFill>
                <a:schemeClr val="bg1"/>
              </a:solidFill>
              <a:latin typeface="Gill Sans MT" pitchFamily="34" charset="0"/>
            </a:endParaRPr>
          </a:p>
          <a:p>
            <a:pPr algn="r" rtl="1">
              <a:buNone/>
            </a:pPr>
            <a:r>
              <a:rPr lang="fa-IR" b="1" dirty="0" smtClean="0">
                <a:solidFill>
                  <a:schemeClr val="bg1"/>
                </a:solidFill>
                <a:latin typeface="Gill Sans MT" pitchFamily="34" charset="0"/>
              </a:rPr>
              <a:t>3 - تاکی دیس ریتمی هایی که به درمانهای دارویی پاسخ نداده </a:t>
            </a:r>
            <a:r>
              <a:rPr lang="fa-IR" b="1" dirty="0" smtClean="0">
                <a:solidFill>
                  <a:schemeClr val="bg1"/>
                </a:solidFill>
                <a:latin typeface="Gill Sans MT" pitchFamily="34" charset="0"/>
              </a:rPr>
              <a:t>اند.</a:t>
            </a:r>
            <a:endParaRPr lang="fa-IR" dirty="0">
              <a:solidFill>
                <a:schemeClr val="bg1"/>
              </a:solidFill>
              <a:latin typeface="Gill Sans MT" pitchFamily="34" charset="0"/>
            </a:endParaRPr>
          </a:p>
        </p:txBody>
      </p:sp>
      <p:sp>
        <p:nvSpPr>
          <p:cNvPr id="3" name="Title 2"/>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r>
              <a:rPr lang="fa-IR" b="1" dirty="0" smtClean="0">
                <a:solidFill>
                  <a:schemeClr val="bg1"/>
                </a:solidFill>
              </a:rPr>
              <a:t>   در </a:t>
            </a:r>
            <a:r>
              <a:rPr lang="fa-IR" b="1" dirty="0" smtClean="0">
                <a:solidFill>
                  <a:schemeClr val="bg1"/>
                </a:solidFill>
              </a:rPr>
              <a:t>کاردیوورژن بعد از روشن کردن دکمه  </a:t>
            </a:r>
            <a:r>
              <a:rPr lang="en-US" b="1" dirty="0" smtClean="0">
                <a:solidFill>
                  <a:schemeClr val="bg1"/>
                </a:solidFill>
              </a:rPr>
              <a:t>synch ، </a:t>
            </a:r>
            <a:r>
              <a:rPr lang="fa-IR" b="1" dirty="0" smtClean="0">
                <a:solidFill>
                  <a:schemeClr val="bg1"/>
                </a:solidFill>
              </a:rPr>
              <a:t>میزان انرژی لازم </a:t>
            </a:r>
            <a:r>
              <a:rPr lang="fa-IR" b="1" dirty="0" smtClean="0">
                <a:solidFill>
                  <a:schemeClr val="bg1"/>
                </a:solidFill>
              </a:rPr>
              <a:t>انتخاب </a:t>
            </a:r>
            <a:r>
              <a:rPr lang="fa-IR" b="1" dirty="0" smtClean="0">
                <a:solidFill>
                  <a:schemeClr val="bg1"/>
                </a:solidFill>
              </a:rPr>
              <a:t>سپس دستگاه شارژ می شود. هنگام تخلیه انرژی روی قفسه سینه ،بعد از فشردن دکمه های روی پدال جهت تخلیه انرژی ، چند ثانیه بایستی صبر نمود تا تخلیه شوک انجام شود (بر عکس دفیبریلاسیون که تخلیه انرژی بلافاصله انجام می شود).</a:t>
            </a:r>
            <a:endParaRPr lang="en-US" dirty="0">
              <a:solidFill>
                <a:schemeClr val="bg1"/>
              </a:solidFill>
            </a:endParaRPr>
          </a:p>
        </p:txBody>
      </p:sp>
      <p:sp>
        <p:nvSpPr>
          <p:cNvPr id="3" name="Title 2"/>
          <p:cNvSpPr>
            <a:spLocks noGrp="1"/>
          </p:cNvSpPr>
          <p:nvPr>
            <p:ph type="title"/>
          </p:nvPr>
        </p:nvSpPr>
        <p:spPr/>
        <p:txBody>
          <a:bodyPr/>
          <a:lstStyle/>
          <a:p>
            <a:endParaRPr lang="en-US" dirty="0"/>
          </a:p>
        </p:txBody>
      </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r" rtl="1">
              <a:buClr>
                <a:schemeClr val="accent1">
                  <a:lumMod val="75000"/>
                </a:schemeClr>
              </a:buClr>
              <a:buFont typeface="Wingdings" pitchFamily="2" charset="2"/>
              <a:buChar char="q"/>
            </a:pPr>
            <a:r>
              <a:rPr lang="fa-IR" b="1" dirty="0" smtClean="0">
                <a:solidFill>
                  <a:schemeClr val="bg1"/>
                </a:solidFill>
              </a:rPr>
              <a:t>مهمترین جز در زنجیره بقاء استفاده هر چه سریعتر از دفیبریلاتور می باشد.با این توضیح که هر یک دقیقه تاخیر در اجرای آن احتمال برگشت </a:t>
            </a:r>
            <a:r>
              <a:rPr lang="en-US" b="1" dirty="0" smtClean="0">
                <a:solidFill>
                  <a:schemeClr val="bg1"/>
                </a:solidFill>
              </a:rPr>
              <a:t>VF </a:t>
            </a:r>
            <a:r>
              <a:rPr lang="fa-IR" b="1" dirty="0" smtClean="0">
                <a:solidFill>
                  <a:schemeClr val="bg1"/>
                </a:solidFill>
              </a:rPr>
              <a:t>را 10-7% کاهش می دهد.اگر ماساژ مناسب قلبی انجام شود این میزان به 3 تا 4 درصد تقلیل می یابد.به این خاطر بهتر است دستگاه دفیبریلاتوربر بالین بیماران بدحال ،که احتمال ایست قلبی آنها وجود دارد آماده باشد</a:t>
            </a:r>
            <a:r>
              <a:rPr lang="fa-IR" b="1" dirty="0" smtClean="0">
                <a:solidFill>
                  <a:schemeClr val="bg1"/>
                </a:solidFill>
              </a:rPr>
              <a:t>.</a:t>
            </a:r>
          </a:p>
          <a:p>
            <a:pPr algn="r" rtl="1">
              <a:buClr>
                <a:schemeClr val="accent1">
                  <a:lumMod val="75000"/>
                </a:schemeClr>
              </a:buClr>
              <a:buFont typeface="Wingdings" pitchFamily="2" charset="2"/>
              <a:buChar char="q"/>
            </a:pPr>
            <a:endParaRPr lang="fa-IR" dirty="0" smtClean="0">
              <a:solidFill>
                <a:schemeClr val="bg1"/>
              </a:solidFill>
            </a:endParaRPr>
          </a:p>
          <a:p>
            <a:pPr algn="r" rtl="1">
              <a:buClr>
                <a:schemeClr val="accent1">
                  <a:lumMod val="75000"/>
                </a:schemeClr>
              </a:buClr>
              <a:buFont typeface="Wingdings" pitchFamily="2" charset="2"/>
              <a:buChar char="q"/>
            </a:pPr>
            <a:r>
              <a:rPr lang="fa-IR" b="1" dirty="0" smtClean="0">
                <a:solidFill>
                  <a:schemeClr val="bg1"/>
                </a:solidFill>
              </a:rPr>
              <a:t>دفیبریلاسیون ، شوک غیر هماهنگ (</a:t>
            </a:r>
            <a:r>
              <a:rPr lang="en-US" b="1" dirty="0" smtClean="0">
                <a:solidFill>
                  <a:schemeClr val="bg1"/>
                </a:solidFill>
              </a:rPr>
              <a:t>Asynchronous)  </a:t>
            </a:r>
            <a:r>
              <a:rPr lang="fa-IR" b="1" dirty="0" smtClean="0">
                <a:solidFill>
                  <a:schemeClr val="bg1"/>
                </a:solidFill>
              </a:rPr>
              <a:t>می باشد که در موقعیت های </a:t>
            </a:r>
            <a:r>
              <a:rPr lang="fa-IR" b="1" dirty="0" smtClean="0">
                <a:solidFill>
                  <a:schemeClr val="bg1"/>
                </a:solidFill>
              </a:rPr>
              <a:t>اضطراری بکار می رود . استفاده از دفیبریلاسیون معمولاً محدود به درمان فیبریلاسیون بطنی که فاقد ریتم سازمان یافته ای است می </a:t>
            </a:r>
            <a:r>
              <a:rPr lang="fa-IR" b="1" dirty="0" smtClean="0">
                <a:solidFill>
                  <a:schemeClr val="bg1"/>
                </a:solidFill>
              </a:rPr>
              <a:t>باشد </a:t>
            </a:r>
            <a:r>
              <a:rPr lang="fa-IR" b="1" dirty="0" smtClean="0">
                <a:solidFill>
                  <a:schemeClr val="bg1"/>
                </a:solidFill>
              </a:rPr>
              <a:t>(در دفیبریلاسیون دکمه  </a:t>
            </a:r>
            <a:r>
              <a:rPr lang="en-US" b="1" dirty="0" smtClean="0">
                <a:solidFill>
                  <a:schemeClr val="bg1"/>
                </a:solidFill>
              </a:rPr>
              <a:t>synch </a:t>
            </a:r>
            <a:r>
              <a:rPr lang="fa-IR" b="1" dirty="0" smtClean="0">
                <a:solidFill>
                  <a:schemeClr val="bg1"/>
                </a:solidFill>
              </a:rPr>
              <a:t>دستگاه باید خاموش باشد) .</a:t>
            </a:r>
            <a:endParaRPr lang="en-US" dirty="0">
              <a:solidFill>
                <a:schemeClr val="bg1"/>
              </a:solidFill>
            </a:endParaRPr>
          </a:p>
        </p:txBody>
      </p:sp>
      <p:sp>
        <p:nvSpPr>
          <p:cNvPr id="3" name="Title 2"/>
          <p:cNvSpPr>
            <a:spLocks noGrp="1"/>
          </p:cNvSpPr>
          <p:nvPr>
            <p:ph type="title"/>
          </p:nvPr>
        </p:nvSpPr>
        <p:spPr/>
        <p:txBody>
          <a:bodyPr/>
          <a:lstStyle/>
          <a:p>
            <a:pPr algn="ctr"/>
            <a:r>
              <a:rPr lang="en-US" b="1" dirty="0" smtClean="0"/>
              <a:t>Defibrillation</a:t>
            </a:r>
            <a:endParaRPr lang="en-US" dirty="0"/>
          </a:p>
        </p:txBody>
      </p:sp>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184</TotalTime>
  <Words>1385</Words>
  <Application>Microsoft Office PowerPoint</Application>
  <PresentationFormat>On-screen Show (4:3)</PresentationFormat>
  <Paragraphs>118</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Paper</vt:lpstr>
      <vt:lpstr>Slide 1</vt:lpstr>
      <vt:lpstr>DC Shock</vt:lpstr>
      <vt:lpstr>  شوک الکتریکی  </vt:lpstr>
      <vt:lpstr>انواع شوک الکتریکی</vt:lpstr>
      <vt:lpstr>Slide 5</vt:lpstr>
      <vt:lpstr>Cardioversion</vt:lpstr>
      <vt:lpstr>Slide 7</vt:lpstr>
      <vt:lpstr>Slide 8</vt:lpstr>
      <vt:lpstr>Defibrillation</vt:lpstr>
      <vt:lpstr>Slide 10</vt:lpstr>
      <vt:lpstr>دفیبریلاتورهای بای فازیک</vt:lpstr>
      <vt:lpstr>مقایسه دفیبریلاتورهای مونو فازیک و بای فازیک</vt:lpstr>
      <vt:lpstr>Slide 13</vt:lpstr>
      <vt:lpstr>Slide 14</vt:lpstr>
      <vt:lpstr>Slide 15</vt:lpstr>
      <vt:lpstr>Slide 16</vt:lpstr>
      <vt:lpstr>Slide 17</vt:lpstr>
      <vt:lpstr>Slide 18</vt:lpstr>
      <vt:lpstr>:عوارض</vt:lpstr>
      <vt:lpstr>Slide 20</vt:lpstr>
      <vt:lpstr>Slide 21</vt:lpstr>
      <vt:lpstr>  شرایط استفاده از شوک الکتریکی  </vt:lpstr>
      <vt:lpstr>Slide 23</vt:lpstr>
      <vt:lpstr>روش تخلیه شوک الکتریکی </vt:lpstr>
      <vt:lpstr>Slide 25</vt:lpstr>
      <vt:lpstr>Slide 26</vt:lpstr>
      <vt:lpstr>تست دستگاه </vt:lpstr>
      <vt:lpstr>نگهداری از دستگاه </vt:lpstr>
      <vt:lpstr>Slide 29</vt:lpstr>
      <vt:lpstr>Slide 30</vt:lpstr>
      <vt:lpstr>Slide 31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persian</dc:creator>
  <cp:lastModifiedBy>persian</cp:lastModifiedBy>
  <cp:revision>19</cp:revision>
  <dcterms:created xsi:type="dcterms:W3CDTF">2011-12-26T17:40:11Z</dcterms:created>
  <dcterms:modified xsi:type="dcterms:W3CDTF">2011-12-26T20:45:00Z</dcterms:modified>
</cp:coreProperties>
</file>